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F5B3F6D9-6744-46C8-83D7-4E16570CC60B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6"/>
            <p14:sldId id="264"/>
            <p14:sldId id="267"/>
            <p14:sldId id="268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EF154D-C7EC-4BBC-B103-DA313482218C}" v="370" dt="2025-02-19T10:04:27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0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Oertel" userId="3fb8bce34c427391" providerId="LiveId" clId="{71EF154D-C7EC-4BBC-B103-DA313482218C}"/>
    <pc:docChg chg="undo redo custSel addSld delSld modSld addSection delSection modSection">
      <pc:chgData name="Simon Oertel" userId="3fb8bce34c427391" providerId="LiveId" clId="{71EF154D-C7EC-4BBC-B103-DA313482218C}" dt="2025-02-19T10:04:27.593" v="13772"/>
      <pc:docMkLst>
        <pc:docMk/>
      </pc:docMkLst>
      <pc:sldChg chg="addSp modSp mod">
        <pc:chgData name="Simon Oertel" userId="3fb8bce34c427391" providerId="LiveId" clId="{71EF154D-C7EC-4BBC-B103-DA313482218C}" dt="2025-02-19T10:00:37.540" v="13771" actId="20577"/>
        <pc:sldMkLst>
          <pc:docMk/>
          <pc:sldMk cId="2900039078" sldId="256"/>
        </pc:sldMkLst>
        <pc:spChg chg="mod">
          <ac:chgData name="Simon Oertel" userId="3fb8bce34c427391" providerId="LiveId" clId="{71EF154D-C7EC-4BBC-B103-DA313482218C}" dt="2025-02-19T09:59:32.326" v="13753" actId="14100"/>
          <ac:spMkLst>
            <pc:docMk/>
            <pc:sldMk cId="2900039078" sldId="256"/>
            <ac:spMk id="2" creationId="{61116402-8471-278F-9F0A-85DFCD775E97}"/>
          </ac:spMkLst>
        </pc:spChg>
        <pc:spChg chg="add mod">
          <ac:chgData name="Simon Oertel" userId="3fb8bce34c427391" providerId="LiveId" clId="{71EF154D-C7EC-4BBC-B103-DA313482218C}" dt="2025-02-19T10:00:37.540" v="13771" actId="20577"/>
          <ac:spMkLst>
            <pc:docMk/>
            <pc:sldMk cId="2900039078" sldId="256"/>
            <ac:spMk id="4" creationId="{E1BAB89A-F906-2D66-08C2-6D733FC282EE}"/>
          </ac:spMkLst>
        </pc:spChg>
      </pc:sldChg>
      <pc:sldChg chg="addSp modSp new mod">
        <pc:chgData name="Simon Oertel" userId="3fb8bce34c427391" providerId="LiveId" clId="{71EF154D-C7EC-4BBC-B103-DA313482218C}" dt="2025-02-05T18:04:29.579" v="754" actId="20577"/>
        <pc:sldMkLst>
          <pc:docMk/>
          <pc:sldMk cId="4285456491" sldId="258"/>
        </pc:sldMkLst>
        <pc:spChg chg="mod">
          <ac:chgData name="Simon Oertel" userId="3fb8bce34c427391" providerId="LiveId" clId="{71EF154D-C7EC-4BBC-B103-DA313482218C}" dt="2025-02-05T17:10:17.272" v="25"/>
          <ac:spMkLst>
            <pc:docMk/>
            <pc:sldMk cId="4285456491" sldId="258"/>
            <ac:spMk id="2" creationId="{A0D0FDD5-D6AC-3B8E-51A7-609A7B3EE044}"/>
          </ac:spMkLst>
        </pc:spChg>
        <pc:spChg chg="mod">
          <ac:chgData name="Simon Oertel" userId="3fb8bce34c427391" providerId="LiveId" clId="{71EF154D-C7EC-4BBC-B103-DA313482218C}" dt="2025-02-05T18:04:29.579" v="754" actId="20577"/>
          <ac:spMkLst>
            <pc:docMk/>
            <pc:sldMk cId="4285456491" sldId="258"/>
            <ac:spMk id="3" creationId="{5F194277-61BD-5B3C-4880-05B3D4DB84E2}"/>
          </ac:spMkLst>
        </pc:spChg>
      </pc:sldChg>
      <pc:sldChg chg="modSp new mod modAnim">
        <pc:chgData name="Simon Oertel" userId="3fb8bce34c427391" providerId="LiveId" clId="{71EF154D-C7EC-4BBC-B103-DA313482218C}" dt="2025-02-12T11:42:49.334" v="13307" actId="20577"/>
        <pc:sldMkLst>
          <pc:docMk/>
          <pc:sldMk cId="1148932323" sldId="259"/>
        </pc:sldMkLst>
        <pc:spChg chg="mod">
          <ac:chgData name="Simon Oertel" userId="3fb8bce34c427391" providerId="LiveId" clId="{71EF154D-C7EC-4BBC-B103-DA313482218C}" dt="2025-02-05T17:49:57.305" v="379" actId="14100"/>
          <ac:spMkLst>
            <pc:docMk/>
            <pc:sldMk cId="1148932323" sldId="259"/>
            <ac:spMk id="2" creationId="{565EA9B3-735F-4CA8-1E97-AADBC42521AE}"/>
          </ac:spMkLst>
        </pc:spChg>
        <pc:spChg chg="mod">
          <ac:chgData name="Simon Oertel" userId="3fb8bce34c427391" providerId="LiveId" clId="{71EF154D-C7EC-4BBC-B103-DA313482218C}" dt="2025-02-12T11:42:49.334" v="13307" actId="20577"/>
          <ac:spMkLst>
            <pc:docMk/>
            <pc:sldMk cId="1148932323" sldId="259"/>
            <ac:spMk id="3" creationId="{68834EA9-F670-50F4-4776-BC9558469C0E}"/>
          </ac:spMkLst>
        </pc:spChg>
      </pc:sldChg>
      <pc:sldChg chg="delSp modSp new mod modAnim">
        <pc:chgData name="Simon Oertel" userId="3fb8bce34c427391" providerId="LiveId" clId="{71EF154D-C7EC-4BBC-B103-DA313482218C}" dt="2025-02-12T12:13:36.158" v="13378" actId="20577"/>
        <pc:sldMkLst>
          <pc:docMk/>
          <pc:sldMk cId="270089500" sldId="260"/>
        </pc:sldMkLst>
        <pc:spChg chg="mod">
          <ac:chgData name="Simon Oertel" userId="3fb8bce34c427391" providerId="LiveId" clId="{71EF154D-C7EC-4BBC-B103-DA313482218C}" dt="2025-02-12T12:13:36.158" v="13378" actId="20577"/>
          <ac:spMkLst>
            <pc:docMk/>
            <pc:sldMk cId="270089500" sldId="260"/>
            <ac:spMk id="3" creationId="{B3245554-B3B4-D183-CEA6-EB501BA00C02}"/>
          </ac:spMkLst>
        </pc:spChg>
      </pc:sldChg>
      <pc:sldChg chg="delSp modSp new mod modAnim">
        <pc:chgData name="Simon Oertel" userId="3fb8bce34c427391" providerId="LiveId" clId="{71EF154D-C7EC-4BBC-B103-DA313482218C}" dt="2025-02-09T18:38:18.527" v="13280"/>
        <pc:sldMkLst>
          <pc:docMk/>
          <pc:sldMk cId="3974453390" sldId="261"/>
        </pc:sldMkLst>
        <pc:spChg chg="mod">
          <ac:chgData name="Simon Oertel" userId="3fb8bce34c427391" providerId="LiveId" clId="{71EF154D-C7EC-4BBC-B103-DA313482218C}" dt="2025-02-07T15:03:34.190" v="2967" actId="27636"/>
          <ac:spMkLst>
            <pc:docMk/>
            <pc:sldMk cId="3974453390" sldId="261"/>
            <ac:spMk id="3" creationId="{47EFCA52-6F88-E316-3F98-B86A66D52F9E}"/>
          </ac:spMkLst>
        </pc:spChg>
      </pc:sldChg>
      <pc:sldChg chg="addSp delSp modSp new mod modAnim">
        <pc:chgData name="Simon Oertel" userId="3fb8bce34c427391" providerId="LiveId" clId="{71EF154D-C7EC-4BBC-B103-DA313482218C}" dt="2025-02-09T18:38:42.356" v="13281"/>
        <pc:sldMkLst>
          <pc:docMk/>
          <pc:sldMk cId="1712485343" sldId="262"/>
        </pc:sldMkLst>
        <pc:spChg chg="mod">
          <ac:chgData name="Simon Oertel" userId="3fb8bce34c427391" providerId="LiveId" clId="{71EF154D-C7EC-4BBC-B103-DA313482218C}" dt="2025-02-07T15:38:32.697" v="3544" actId="14100"/>
          <ac:spMkLst>
            <pc:docMk/>
            <pc:sldMk cId="1712485343" sldId="262"/>
            <ac:spMk id="2" creationId="{E19D727F-360E-CC0A-17B3-D4B755EBE8F3}"/>
          </ac:spMkLst>
        </pc:spChg>
        <pc:spChg chg="mod">
          <ac:chgData name="Simon Oertel" userId="3fb8bce34c427391" providerId="LiveId" clId="{71EF154D-C7EC-4BBC-B103-DA313482218C}" dt="2025-02-07T21:40:15.221" v="7470" actId="20577"/>
          <ac:spMkLst>
            <pc:docMk/>
            <pc:sldMk cId="1712485343" sldId="262"/>
            <ac:spMk id="3" creationId="{F2433280-3A6D-AE58-2F28-4C62C8F03D11}"/>
          </ac:spMkLst>
        </pc:spChg>
      </pc:sldChg>
      <pc:sldChg chg="delSp modSp new mod">
        <pc:chgData name="Simon Oertel" userId="3fb8bce34c427391" providerId="LiveId" clId="{71EF154D-C7EC-4BBC-B103-DA313482218C}" dt="2025-02-14T12:19:29.619" v="13380" actId="20577"/>
        <pc:sldMkLst>
          <pc:docMk/>
          <pc:sldMk cId="2076046986" sldId="263"/>
        </pc:sldMkLst>
        <pc:spChg chg="mod">
          <ac:chgData name="Simon Oertel" userId="3fb8bce34c427391" providerId="LiveId" clId="{71EF154D-C7EC-4BBC-B103-DA313482218C}" dt="2025-02-14T12:19:29.619" v="13380" actId="20577"/>
          <ac:spMkLst>
            <pc:docMk/>
            <pc:sldMk cId="2076046986" sldId="263"/>
            <ac:spMk id="3" creationId="{3CCFD910-7980-432F-BAD4-D78BE8E7549E}"/>
          </ac:spMkLst>
        </pc:spChg>
      </pc:sldChg>
      <pc:sldChg chg="addSp delSp modSp add mod modAnim">
        <pc:chgData name="Simon Oertel" userId="3fb8bce34c427391" providerId="LiveId" clId="{71EF154D-C7EC-4BBC-B103-DA313482218C}" dt="2025-02-09T18:41:14.312" v="13285"/>
        <pc:sldMkLst>
          <pc:docMk/>
          <pc:sldMk cId="1137427512" sldId="264"/>
        </pc:sldMkLst>
        <pc:spChg chg="mod">
          <ac:chgData name="Simon Oertel" userId="3fb8bce34c427391" providerId="LiveId" clId="{71EF154D-C7EC-4BBC-B103-DA313482218C}" dt="2025-02-08T12:27:45.338" v="7875" actId="20577"/>
          <ac:spMkLst>
            <pc:docMk/>
            <pc:sldMk cId="1137427512" sldId="264"/>
            <ac:spMk id="3" creationId="{AB0D452F-13CA-FE34-BDFF-FCE74E56499C}"/>
          </ac:spMkLst>
        </pc:spChg>
      </pc:sldChg>
      <pc:sldChg chg="new del">
        <pc:chgData name="Simon Oertel" userId="3fb8bce34c427391" providerId="LiveId" clId="{71EF154D-C7EC-4BBC-B103-DA313482218C}" dt="2025-02-07T17:14:48.649" v="5387" actId="2696"/>
        <pc:sldMkLst>
          <pc:docMk/>
          <pc:sldMk cId="3400290929" sldId="264"/>
        </pc:sldMkLst>
      </pc:sldChg>
      <pc:sldChg chg="modSp add del mod">
        <pc:chgData name="Simon Oertel" userId="3fb8bce34c427391" providerId="LiveId" clId="{71EF154D-C7EC-4BBC-B103-DA313482218C}" dt="2025-02-07T21:41:49.986" v="7474" actId="2696"/>
        <pc:sldMkLst>
          <pc:docMk/>
          <pc:sldMk cId="3626625972" sldId="265"/>
        </pc:sldMkLst>
      </pc:sldChg>
      <pc:sldChg chg="add modAnim">
        <pc:chgData name="Simon Oertel" userId="3fb8bce34c427391" providerId="LiveId" clId="{71EF154D-C7EC-4BBC-B103-DA313482218C}" dt="2025-02-09T18:40:01.063" v="13282"/>
        <pc:sldMkLst>
          <pc:docMk/>
          <pc:sldMk cId="2813176457" sldId="266"/>
        </pc:sldMkLst>
      </pc:sldChg>
      <pc:sldChg chg="new del">
        <pc:chgData name="Simon Oertel" userId="3fb8bce34c427391" providerId="LiveId" clId="{71EF154D-C7EC-4BBC-B103-DA313482218C}" dt="2025-02-07T21:37:10.185" v="7444" actId="2696"/>
        <pc:sldMkLst>
          <pc:docMk/>
          <pc:sldMk cId="3890520433" sldId="266"/>
        </pc:sldMkLst>
      </pc:sldChg>
      <pc:sldChg chg="modSp add mod modAnim">
        <pc:chgData name="Simon Oertel" userId="3fb8bce34c427391" providerId="LiveId" clId="{71EF154D-C7EC-4BBC-B103-DA313482218C}" dt="2025-02-09T18:41:49.029" v="13287"/>
        <pc:sldMkLst>
          <pc:docMk/>
          <pc:sldMk cId="3836969794" sldId="267"/>
        </pc:sldMkLst>
        <pc:spChg chg="mod">
          <ac:chgData name="Simon Oertel" userId="3fb8bce34c427391" providerId="LiveId" clId="{71EF154D-C7EC-4BBC-B103-DA313482218C}" dt="2025-02-08T14:50:45.781" v="8773" actId="27636"/>
          <ac:spMkLst>
            <pc:docMk/>
            <pc:sldMk cId="3836969794" sldId="267"/>
            <ac:spMk id="3" creationId="{5484101D-D1B6-F6B5-A189-451D4A8A75BA}"/>
          </ac:spMkLst>
        </pc:spChg>
      </pc:sldChg>
      <pc:sldChg chg="modSp add mod modAnim">
        <pc:chgData name="Simon Oertel" userId="3fb8bce34c427391" providerId="LiveId" clId="{71EF154D-C7EC-4BBC-B103-DA313482218C}" dt="2025-02-13T18:44:54.391" v="13379" actId="20577"/>
        <pc:sldMkLst>
          <pc:docMk/>
          <pc:sldMk cId="2161941721" sldId="268"/>
        </pc:sldMkLst>
        <pc:spChg chg="mod">
          <ac:chgData name="Simon Oertel" userId="3fb8bce34c427391" providerId="LiveId" clId="{71EF154D-C7EC-4BBC-B103-DA313482218C}" dt="2025-02-13T18:44:54.391" v="13379" actId="20577"/>
          <ac:spMkLst>
            <pc:docMk/>
            <pc:sldMk cId="2161941721" sldId="268"/>
            <ac:spMk id="3" creationId="{1FFB970F-6F15-A1A3-3750-AA5CBA0A7A5B}"/>
          </ac:spMkLst>
        </pc:spChg>
      </pc:sldChg>
      <pc:sldChg chg="modSp new mod modAnim">
        <pc:chgData name="Simon Oertel" userId="3fb8bce34c427391" providerId="LiveId" clId="{71EF154D-C7EC-4BBC-B103-DA313482218C}" dt="2025-02-09T18:43:34.122" v="13290"/>
        <pc:sldMkLst>
          <pc:docMk/>
          <pc:sldMk cId="1391446224" sldId="269"/>
        </pc:sldMkLst>
        <pc:spChg chg="mod">
          <ac:chgData name="Simon Oertel" userId="3fb8bce34c427391" providerId="LiveId" clId="{71EF154D-C7EC-4BBC-B103-DA313482218C}" dt="2025-02-09T12:22:39.908" v="10187" actId="20577"/>
          <ac:spMkLst>
            <pc:docMk/>
            <pc:sldMk cId="1391446224" sldId="269"/>
            <ac:spMk id="2" creationId="{ACC4BF13-E333-88CC-3E43-85C43905FCF0}"/>
          </ac:spMkLst>
        </pc:spChg>
        <pc:spChg chg="mod">
          <ac:chgData name="Simon Oertel" userId="3fb8bce34c427391" providerId="LiveId" clId="{71EF154D-C7EC-4BBC-B103-DA313482218C}" dt="2025-02-09T12:35:15.918" v="10660" actId="20577"/>
          <ac:spMkLst>
            <pc:docMk/>
            <pc:sldMk cId="1391446224" sldId="269"/>
            <ac:spMk id="3" creationId="{97D2FAE4-9D77-2E75-6DB7-E39568E3B800}"/>
          </ac:spMkLst>
        </pc:spChg>
      </pc:sldChg>
      <pc:sldChg chg="delSp modSp new mod modAnim">
        <pc:chgData name="Simon Oertel" userId="3fb8bce34c427391" providerId="LiveId" clId="{71EF154D-C7EC-4BBC-B103-DA313482218C}" dt="2025-02-09T18:45:13.362" v="13293"/>
        <pc:sldMkLst>
          <pc:docMk/>
          <pc:sldMk cId="111508403" sldId="270"/>
        </pc:sldMkLst>
        <pc:spChg chg="mod">
          <ac:chgData name="Simon Oertel" userId="3fb8bce34c427391" providerId="LiveId" clId="{71EF154D-C7EC-4BBC-B103-DA313482218C}" dt="2025-02-09T13:30:03.930" v="11970" actId="20577"/>
          <ac:spMkLst>
            <pc:docMk/>
            <pc:sldMk cId="111508403" sldId="270"/>
            <ac:spMk id="3" creationId="{1C08B9AC-B2D4-FB0B-7060-BD1A2F615BD7}"/>
          </ac:spMkLst>
        </pc:spChg>
      </pc:sldChg>
      <pc:sldChg chg="modSp add mod modAnim">
        <pc:chgData name="Simon Oertel" userId="3fb8bce34c427391" providerId="LiveId" clId="{71EF154D-C7EC-4BBC-B103-DA313482218C}" dt="2025-02-19T09:56:45.972" v="13751" actId="20577"/>
        <pc:sldMkLst>
          <pc:docMk/>
          <pc:sldMk cId="411564612" sldId="271"/>
        </pc:sldMkLst>
        <pc:spChg chg="mod">
          <ac:chgData name="Simon Oertel" userId="3fb8bce34c427391" providerId="LiveId" clId="{71EF154D-C7EC-4BBC-B103-DA313482218C}" dt="2025-02-19T09:56:45.972" v="13751" actId="20577"/>
          <ac:spMkLst>
            <pc:docMk/>
            <pc:sldMk cId="411564612" sldId="271"/>
            <ac:spMk id="3" creationId="{D9E28019-A399-A430-A58E-37EF8B9450C5}"/>
          </ac:spMkLst>
        </pc:spChg>
      </pc:sldChg>
      <pc:sldChg chg="modSp add mod modAnim">
        <pc:chgData name="Simon Oertel" userId="3fb8bce34c427391" providerId="LiveId" clId="{71EF154D-C7EC-4BBC-B103-DA313482218C}" dt="2025-02-19T10:04:27.593" v="13772"/>
        <pc:sldMkLst>
          <pc:docMk/>
          <pc:sldMk cId="85446141" sldId="272"/>
        </pc:sldMkLst>
        <pc:spChg chg="mod">
          <ac:chgData name="Simon Oertel" userId="3fb8bce34c427391" providerId="LiveId" clId="{71EF154D-C7EC-4BBC-B103-DA313482218C}" dt="2025-02-19T09:52:08.138" v="13678" actId="115"/>
          <ac:spMkLst>
            <pc:docMk/>
            <pc:sldMk cId="85446141" sldId="272"/>
            <ac:spMk id="3" creationId="{B1578F73-57BB-2A75-5336-CF3557550FFF}"/>
          </ac:spMkLst>
        </pc:spChg>
      </pc:sldChg>
      <pc:sldChg chg="new del">
        <pc:chgData name="Simon Oertel" userId="3fb8bce34c427391" providerId="LiveId" clId="{71EF154D-C7EC-4BBC-B103-DA313482218C}" dt="2025-02-09T16:20:00.621" v="13050" actId="680"/>
        <pc:sldMkLst>
          <pc:docMk/>
          <pc:sldMk cId="1012691715" sldId="272"/>
        </pc:sldMkLst>
      </pc:sldChg>
      <pc:sldChg chg="new del">
        <pc:chgData name="Simon Oertel" userId="3fb8bce34c427391" providerId="LiveId" clId="{71EF154D-C7EC-4BBC-B103-DA313482218C}" dt="2025-02-19T09:36:20.650" v="13382" actId="680"/>
        <pc:sldMkLst>
          <pc:docMk/>
          <pc:sldMk cId="1803862263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5F7E9-1146-45FD-99D2-124792CF58F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82009-37BF-424A-8C6F-4AB48E4BC9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39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B0AAEE-E0B7-05C0-EDD7-6685F659F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0C1D768-A1EF-1F76-0720-FC248E018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AF863B-B0AE-E809-5B81-2CAA793EE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59D30B-0B88-477C-826B-EB9A6AF57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322D9A-9F47-0147-5047-54110A93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77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716569-28B7-11E3-BD21-FB9772FF7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B1D7FD4-3023-4543-F213-5832D3B5F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BD29AF-7A90-86EA-359D-C8C1FA544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9DB526-1AAC-3693-CEB3-39568E27A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2EB788-E097-74DC-7F83-C385DA13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8191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4FE69C6-DAEE-3887-20F8-03D292843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EFFCFC-BB5F-ADFC-7B88-ED680F020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88EE6A-02A2-23AB-3399-20815D98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EA51F2-EA22-A909-E12B-4F2E9675E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77801F-9EB3-E1BB-4422-EEA2D6247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002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32CCB-1FBC-37B9-566A-EA12D7B42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EF754E-4681-153E-2050-36B9426B5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B4E965-5532-E714-5F98-741B32ACF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A3D8E2-3E62-DEB2-798E-2CA14A64D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02B67-55B9-362E-8F93-D3E50B5A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715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B55CB-3533-3D1B-42BF-17E9317A0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A888C4D-6CE9-4F82-F123-3EE85498F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DE3B71-37A5-1C21-1157-D7B51D11D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B16B68-3D90-4D53-84CE-75024412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78A5FF-D9A3-1962-FC78-81B6D308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960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16A4-1C47-E0AB-ECE7-E2AAA4AB8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716FFD-AE23-F580-D5EA-8B30B3BFCA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D2A193-6399-C61F-7487-B4A05990A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5035EB-BE06-96F2-6C48-A4A93AE9B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1C967D-9A39-B24A-A390-E383DF56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69EA8A-C4B7-7D06-B7DE-3D2F93D46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96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10D7AF-F594-9F86-CEC5-7D9D6375F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7EAEC0F-766B-0B1C-2F7B-892813BB0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941CB2-ECDE-BDE3-B061-6D66C0E7E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66AA9E-887D-9DCF-0004-45CDAFE72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1B65FB2-8B79-8BF1-454C-CB02C12FE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5D5E7DF-F6EB-8B19-B66E-C5521C860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E6323C5-8452-908B-403A-1DEEF4731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46C2946-F154-ECBB-E74D-0BDACBF8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078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3AB65A-3583-9E44-D905-2569C614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8AF5848-6DFA-5F72-A6A5-C88039387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624BAC-4ABB-E0F5-4F0D-89862E6CD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2ADFC5-26B6-9700-9341-7626F685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55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49C16CC-6570-C156-0504-C6EC8CEEC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D4CD93-63B0-6914-9EF5-7CB1DA437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F73DB7F-67CF-6FA1-F449-2BB2BC3D2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99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FF0B5-B494-F74D-986A-6A9029737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1F1A5C-F066-3D72-59BA-909684E71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97DE470-A1F4-5690-C14E-A9EB52C25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3024C39-C2C2-1B75-0C90-2EF75E629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6B8171-BCFA-7A13-0E6C-C4B7DE00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D9B1D7-0717-8EE8-1B53-06181E493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13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B268F-031E-E655-BF55-FDAB4DFD0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3D3EA13-8650-36A6-4DFD-F2A03ECB04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44959EC-1965-64C8-4842-755D44ABF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0D0936A-3A6F-6D4C-CD70-579348335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5F0F31-049F-08BA-9E42-A2F69ECBC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69F168-8F1F-51B5-F396-2CD9F094C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57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AB6463E-4BD9-44B4-80B0-89CADE8FC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5D98FE-A7D1-0EA8-5830-359A1127C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3EF136-D5D1-9F46-C402-B2BF25E50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53266-3747-4616-9014-C4AFEDF9487A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EB9899-9E6A-BDAF-8A0F-5568FCF58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ED011B-0455-2636-860A-4131638F3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AF32F-1B78-4FEC-9DF8-1F298D58C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66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16402-8471-278F-9F0A-85DFCD775E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Axiomatische Beschreibung der reellen Zahlen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F0D8C17-4A61-46A0-910A-0D52503FC4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Quelle: H.-D. Ebbinghaus et al. "Zahlen", Springer-Verlag</a:t>
            </a:r>
          </a:p>
        </p:txBody>
      </p:sp>
    </p:spTree>
    <p:extLst>
      <p:ext uri="{BB962C8B-B14F-4D97-AF65-F5344CB8AC3E}">
        <p14:creationId xmlns:p14="http://schemas.microsoft.com/office/powerpoint/2010/main" val="290003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DE03F-C105-5E9E-8266-F2497ED1C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B0D452F-13CA-FE34-BDFF-FCE74E5649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9870" y="359596"/>
                <a:ext cx="11630346" cy="6400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/>
                  <a:t>„(a)⇒(b)“: Sei (a, b) ein Schnitt in K. (D3)⇒x &lt; y ∀x</a:t>
                </a:r>
                <a:r>
                  <a:rPr lang="el-GR" sz="2400" dirty="0"/>
                  <a:t>ϵ</a:t>
                </a:r>
                <a:r>
                  <a:rPr lang="de-DE" sz="2400" dirty="0"/>
                  <a:t>a, y</a:t>
                </a:r>
                <a:r>
                  <a:rPr lang="el-GR" sz="2400" dirty="0"/>
                  <a:t>ϵ</a:t>
                </a:r>
                <a:r>
                  <a:rPr lang="de-DE" sz="2400" dirty="0"/>
                  <a:t>b ⇒ b nach unten beschränkt (und nicht leer nach (D2)). Wegen (a) hat b ein Infimum. (D4)⇒b hat kein Minimum ⇒ </a:t>
                </a:r>
                <a:r>
                  <a:rPr lang="de-DE" sz="2400" dirty="0" err="1"/>
                  <a:t>inf</a:t>
                </a:r>
                <a:r>
                  <a:rPr lang="de-DE" sz="2400" dirty="0"/>
                  <a:t>(b)</a:t>
                </a:r>
                <a:r>
                  <a:rPr lang="el-GR" sz="2400" dirty="0"/>
                  <a:t>ϵ</a:t>
                </a:r>
                <a:r>
                  <a:rPr lang="de-DE" sz="2400" dirty="0"/>
                  <a:t>a.</a:t>
                </a:r>
              </a:p>
              <a:p>
                <a:pPr marL="0" indent="0">
                  <a:buNone/>
                </a:pPr>
                <a:r>
                  <a:rPr lang="de-DE" sz="2400" u="sng" dirty="0"/>
                  <a:t>Behauptung</a:t>
                </a:r>
                <a:r>
                  <a:rPr lang="de-DE" sz="2400" dirty="0"/>
                  <a:t>: </a:t>
                </a:r>
                <a:r>
                  <a:rPr lang="de-DE" sz="2400" dirty="0" err="1"/>
                  <a:t>inf</a:t>
                </a:r>
                <a:r>
                  <a:rPr lang="de-DE" sz="2400" dirty="0"/>
                  <a:t>(b) ist das Maximum von a, also x ≤ </a:t>
                </a:r>
                <a:r>
                  <a:rPr lang="de-DE" sz="2400" dirty="0" err="1"/>
                  <a:t>inf</a:t>
                </a:r>
                <a:r>
                  <a:rPr lang="de-DE" sz="2400" dirty="0"/>
                  <a:t>(b) ∀x</a:t>
                </a:r>
                <a:r>
                  <a:rPr lang="el-GR" sz="2400" dirty="0"/>
                  <a:t>ϵ</a:t>
                </a:r>
                <a:r>
                  <a:rPr lang="de-DE" sz="2400" dirty="0"/>
                  <a:t>a</a:t>
                </a:r>
              </a:p>
              <a:p>
                <a:pPr marL="0" indent="0">
                  <a:buNone/>
                </a:pPr>
                <a:r>
                  <a:rPr lang="de-DE" sz="2400" dirty="0"/>
                  <a:t>Angenommen, ∃x</a:t>
                </a:r>
                <a:r>
                  <a:rPr lang="el-GR" sz="2400" dirty="0"/>
                  <a:t>ϵ</a:t>
                </a:r>
                <a:r>
                  <a:rPr lang="de-DE" sz="2400" dirty="0"/>
                  <a:t>a mit x &gt; </a:t>
                </a:r>
                <a:r>
                  <a:rPr lang="de-DE" sz="2400" dirty="0" err="1"/>
                  <a:t>inf</a:t>
                </a:r>
                <a:r>
                  <a:rPr lang="de-DE" sz="2400" dirty="0"/>
                  <a:t>(b). Mit (D3): y &gt; x &gt; </a:t>
                </a:r>
                <a:r>
                  <a:rPr lang="de-DE" sz="2400" dirty="0" err="1"/>
                  <a:t>inf</a:t>
                </a:r>
                <a:r>
                  <a:rPr lang="de-DE" sz="2400" dirty="0"/>
                  <a:t>(b) ∀y</a:t>
                </a:r>
                <a:r>
                  <a:rPr lang="el-GR" sz="2400" dirty="0"/>
                  <a:t>ϵ</a:t>
                </a:r>
                <a:r>
                  <a:rPr lang="de-DE" sz="2400" dirty="0"/>
                  <a:t>b, d.h. x wäre eine größere untere Schranke von b als </a:t>
                </a:r>
                <a:r>
                  <a:rPr lang="de-DE" sz="2400" dirty="0" err="1"/>
                  <a:t>inf</a:t>
                </a:r>
                <a:r>
                  <a:rPr lang="de-DE" sz="2400" dirty="0"/>
                  <a:t>(b) ↯.</a:t>
                </a:r>
              </a:p>
              <a:p>
                <a:pPr marL="0" indent="0">
                  <a:buNone/>
                </a:pPr>
                <a:endParaRPr lang="de-DE" sz="2400" dirty="0"/>
              </a:p>
              <a:p>
                <a:pPr marL="0" indent="0">
                  <a:buNone/>
                </a:pPr>
                <a:r>
                  <a:rPr lang="de-DE" sz="2400" dirty="0"/>
                  <a:t>„(b)⇒(c)“: Sei (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) eine nach unten beschränkte, monoton fallende Folge in K. Dann ist (</a:t>
                </a:r>
                <a:r>
                  <a:rPr lang="de-DE" sz="2400" dirty="0" err="1"/>
                  <a:t>a,b</a:t>
                </a:r>
                <a:r>
                  <a:rPr lang="de-DE" sz="2400" dirty="0"/>
                  <a:t>) mit a := {x</a:t>
                </a:r>
                <a:r>
                  <a:rPr lang="el-GR" sz="2400" dirty="0"/>
                  <a:t>ϵ</a:t>
                </a:r>
                <a:r>
                  <a:rPr lang="de-DE" sz="2400" dirty="0"/>
                  <a:t>K| x ≤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baseline="-25000" dirty="0"/>
                  <a:t> </a:t>
                </a:r>
                <a:r>
                  <a:rPr lang="de-DE" sz="2400" dirty="0"/>
                  <a:t>∀n</a:t>
                </a:r>
                <a:r>
                  <a:rPr lang="el-GR" sz="2400" dirty="0"/>
                  <a:t>ϵ</a:t>
                </a:r>
                <a:r>
                  <a:rPr lang="de-DE" sz="2400" dirty="0"/>
                  <a:t>ℕ} und b := {y</a:t>
                </a:r>
                <a:r>
                  <a:rPr lang="el-GR" sz="2400" dirty="0"/>
                  <a:t>ϵ</a:t>
                </a:r>
                <a:r>
                  <a:rPr lang="de-DE" sz="2400" dirty="0"/>
                  <a:t>K| ∃n</a:t>
                </a:r>
                <a:r>
                  <a:rPr lang="el-GR" sz="2400" dirty="0"/>
                  <a:t>ϵ</a:t>
                </a:r>
                <a:r>
                  <a:rPr lang="de-DE" sz="2400" dirty="0"/>
                  <a:t>ℕ: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&lt; y} ein Schnitt:</a:t>
                </a:r>
              </a:p>
              <a:p>
                <a:pPr marL="0" indent="0">
                  <a:buNone/>
                </a:pPr>
                <a:r>
                  <a:rPr lang="de-DE" sz="2400" dirty="0"/>
                  <a:t>(D1) a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de-DE" sz="2400" dirty="0"/>
                  <a:t> b = K und a, b disjunkt 	(D2) a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≠∅</m:t>
                    </m:r>
                  </m:oMath>
                </a14:m>
                <a:r>
                  <a:rPr lang="de-DE" sz="2400" dirty="0"/>
                  <a:t>, da (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) nach unten beschränkt, b</a:t>
                </a:r>
                <a:r>
                  <a:rPr lang="de-DE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≠∅</m:t>
                    </m:r>
                  </m:oMath>
                </a14:m>
                <a:r>
                  <a:rPr lang="de-DE" sz="2400" dirty="0"/>
                  <a:t> klar</a:t>
                </a:r>
              </a:p>
              <a:p>
                <a:pPr marL="0" indent="0">
                  <a:buNone/>
                </a:pPr>
                <a:r>
                  <a:rPr lang="de-DE" sz="2400" dirty="0"/>
                  <a:t>(D3) ∀x</a:t>
                </a:r>
                <a:r>
                  <a:rPr lang="el-GR" sz="2400" dirty="0"/>
                  <a:t>ϵ</a:t>
                </a:r>
                <a:r>
                  <a:rPr lang="de-DE" sz="2400" dirty="0"/>
                  <a:t>a, y</a:t>
                </a:r>
                <a:r>
                  <a:rPr lang="el-GR" sz="2400" dirty="0"/>
                  <a:t>ϵ</a:t>
                </a:r>
                <a:r>
                  <a:rPr lang="de-DE" sz="2400" dirty="0"/>
                  <a:t>b: ∃n</a:t>
                </a:r>
                <a:r>
                  <a:rPr lang="el-GR" sz="2400" dirty="0"/>
                  <a:t>ϵ</a:t>
                </a:r>
                <a:r>
                  <a:rPr lang="de-DE" sz="2400" dirty="0"/>
                  <a:t>ℕ: y &gt;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≥ x	(D4) Für jedes y</a:t>
                </a:r>
                <a:r>
                  <a:rPr lang="el-GR" sz="2400" dirty="0"/>
                  <a:t>ϵ</a:t>
                </a:r>
                <a:r>
                  <a:rPr lang="de-DE" sz="2400" dirty="0"/>
                  <a:t>b mit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&lt; y findet man immer ein y‘ 					         mit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&lt; y‘ &lt; y, also hat b kein Minimum.</a:t>
                </a:r>
              </a:p>
              <a:p>
                <a:pPr marL="0" indent="0">
                  <a:buNone/>
                </a:pPr>
                <a:r>
                  <a:rPr lang="de-DE" sz="2400" dirty="0"/>
                  <a:t>Wegen (b) hat a ein Maximum s. </a:t>
                </a:r>
                <a:r>
                  <a:rPr lang="de-DE" sz="2400" u="sng" dirty="0"/>
                  <a:t>Behauptung</a:t>
                </a:r>
                <a:r>
                  <a:rPr lang="de-DE" sz="2400" dirty="0"/>
                  <a:t>: (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) konvergiert gegen s</a:t>
                </a:r>
              </a:p>
              <a:p>
                <a:pPr marL="0" indent="0">
                  <a:buNone/>
                </a:pPr>
                <a:r>
                  <a:rPr lang="de-DE" sz="2400" dirty="0"/>
                  <a:t>Sei dazu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&gt; 0. ∃k</a:t>
                </a:r>
                <a:r>
                  <a:rPr lang="el-GR" sz="2400" dirty="0"/>
                  <a:t>ϵ</a:t>
                </a:r>
                <a:r>
                  <a:rPr lang="de-DE" sz="2400" dirty="0"/>
                  <a:t>ℕ mit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 &lt; s +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sz="2400" dirty="0"/>
                  <a:t>, da sonst s +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sz="2400" dirty="0"/>
                  <a:t> ≤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 ∀k</a:t>
                </a:r>
                <a:r>
                  <a:rPr lang="el-GR" sz="2400" dirty="0"/>
                  <a:t>ϵ</a:t>
                </a:r>
                <a:r>
                  <a:rPr lang="de-DE" sz="2400" dirty="0"/>
                  <a:t>ℕ wäre und somit s +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sz="2400" dirty="0"/>
                  <a:t> </a:t>
                </a:r>
                <a:r>
                  <a:rPr lang="el-GR" sz="2400" dirty="0"/>
                  <a:t>ϵ</a:t>
                </a:r>
                <a:r>
                  <a:rPr lang="de-DE" sz="2400" dirty="0"/>
                  <a:t> a ↯(s=</a:t>
                </a:r>
                <a:r>
                  <a:rPr lang="de-DE" sz="2400" dirty="0" err="1"/>
                  <a:t>max</a:t>
                </a:r>
                <a:r>
                  <a:rPr lang="de-DE" sz="2400" dirty="0"/>
                  <a:t>(a)). Da (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) monoton fällt, ist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m</a:t>
                </a:r>
                <a:r>
                  <a:rPr lang="de-DE" sz="2400" dirty="0"/>
                  <a:t> ≤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 ∀m ≥ k. Wegen s </a:t>
                </a:r>
                <a:r>
                  <a:rPr lang="el-GR" sz="2400" dirty="0"/>
                  <a:t>ϵ</a:t>
                </a:r>
                <a:r>
                  <a:rPr lang="de-DE" sz="2400" dirty="0"/>
                  <a:t> a, ist s ≤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m</a:t>
                </a:r>
                <a:r>
                  <a:rPr lang="de-DE" sz="2400" dirty="0"/>
                  <a:t> ∀m</a:t>
                </a:r>
                <a:r>
                  <a:rPr lang="el-GR" sz="2400" dirty="0"/>
                  <a:t>ϵ</a:t>
                </a:r>
                <a:r>
                  <a:rPr lang="de-DE" sz="2400" dirty="0"/>
                  <a:t>ℕ.</a:t>
                </a:r>
              </a:p>
              <a:p>
                <a:pPr marL="0" indent="0">
                  <a:buNone/>
                </a:pPr>
                <a:r>
                  <a:rPr lang="de-DE" sz="2400" dirty="0"/>
                  <a:t>Insgesamt: s ≤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m</a:t>
                </a:r>
                <a:r>
                  <a:rPr lang="de-DE" sz="2400" dirty="0"/>
                  <a:t> ≤ </a:t>
                </a:r>
                <a:r>
                  <a:rPr lang="de-DE" sz="2400" dirty="0" err="1"/>
                  <a:t>x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 &lt; s +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sz="2400" dirty="0"/>
                  <a:t> ∀m ≥ k.</a:t>
                </a:r>
              </a:p>
              <a:p>
                <a:pPr marL="0" indent="0">
                  <a:buNone/>
                </a:pP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B0D452F-13CA-FE34-BDFF-FCE74E5649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9870" y="359596"/>
                <a:ext cx="11630346" cy="6400800"/>
              </a:xfrm>
              <a:blipFill>
                <a:blip r:embed="rId2"/>
                <a:stretch>
                  <a:fillRect l="-839" t="-15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742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BA31D-1432-5C25-E1D5-084EFBF5B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484101D-D1B6-F6B5-A189-451D4A8A75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9870" y="359596"/>
                <a:ext cx="11822130" cy="64008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de-DE" sz="2400" dirty="0"/>
                  <a:t>„(c)⇒(d)“: Seien </a:t>
                </a:r>
                <a:r>
                  <a:rPr lang="de-DE" sz="2400" dirty="0" err="1"/>
                  <a:t>a,b</a:t>
                </a:r>
                <a:r>
                  <a:rPr lang="de-DE" sz="2400" dirty="0"/>
                  <a:t> &gt; 0 zwei Elemente in K. Angenommen, na ≤ b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ℕ. ⇒ (na) nach oben beschränkte, monoton steigende Folge. Wegen (c)⇒(c‘) konvergiert (na) gegen ein s</a:t>
                </a:r>
                <a:r>
                  <a:rPr lang="el-GR" sz="2400" dirty="0"/>
                  <a:t>ϵ</a:t>
                </a:r>
                <a:r>
                  <a:rPr lang="de-DE" sz="2400" dirty="0"/>
                  <a:t>K. </a:t>
                </a:r>
              </a:p>
              <a:p>
                <a:pPr marL="0" indent="0">
                  <a:buNone/>
                </a:pPr>
                <a:r>
                  <a:rPr lang="de-DE" sz="2400" dirty="0"/>
                  <a:t>⇒ Für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= a &gt; 0 ∃k</a:t>
                </a:r>
                <a:r>
                  <a:rPr lang="el-GR" sz="2400" dirty="0"/>
                  <a:t>ϵ</a:t>
                </a:r>
                <a:r>
                  <a:rPr lang="de-DE" sz="2400" dirty="0"/>
                  <a:t>ℕ: ∀n ≥ k: –a &lt; na – s &lt; a ⇔ s – a &lt; na &lt; s + a, da (na) monoton steigt sogar s – a &lt; na ≤ s ↯ (na</a:t>
                </a:r>
                <a:r>
                  <a:rPr lang="el-GR" sz="2400" dirty="0"/>
                  <a:t> ϵ</a:t>
                </a:r>
                <a:r>
                  <a:rPr lang="de-DE" sz="2400" dirty="0"/>
                  <a:t> (s – a, s] kann nur für höchstens ein n</a:t>
                </a:r>
                <a:r>
                  <a:rPr lang="el-GR" sz="2400" dirty="0"/>
                  <a:t>ϵ</a:t>
                </a:r>
                <a:r>
                  <a:rPr lang="de-DE" sz="2400" dirty="0"/>
                  <a:t>ℕ gelten)</a:t>
                </a:r>
              </a:p>
              <a:p>
                <a:pPr marL="0" indent="0">
                  <a:buNone/>
                </a:pPr>
                <a:r>
                  <a:rPr lang="de-DE" sz="2400" dirty="0"/>
                  <a:t>⇒ ∃n</a:t>
                </a:r>
                <a:r>
                  <a:rPr lang="el-GR" sz="2400" dirty="0"/>
                  <a:t>ϵ</a:t>
                </a:r>
                <a:r>
                  <a:rPr lang="de-DE" sz="2400" dirty="0"/>
                  <a:t>ℕ: na &gt; b ⇒ K archimedisch geordnet</a:t>
                </a:r>
              </a:p>
              <a:p>
                <a:pPr marL="0" indent="0">
                  <a:buNone/>
                </a:pPr>
                <a:r>
                  <a:rPr lang="de-DE" sz="2400" dirty="0"/>
                  <a:t>Sei nun (a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eine Cauchy-Folge in K. Lemma 1 &amp; 2 ⇒ ∃ monotone, beschränkte Teilfolge (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n</a:t>
                </a:r>
                <a:r>
                  <a:rPr lang="de-DE" sz="2400" baseline="-50000" dirty="0" err="1"/>
                  <a:t>j</a:t>
                </a:r>
                <a:r>
                  <a:rPr lang="de-DE" sz="2400" dirty="0"/>
                  <a:t>), die wegen (c) gegen ein </a:t>
                </a:r>
                <a:r>
                  <a:rPr lang="de-DE" sz="2400" dirty="0" err="1"/>
                  <a:t>s‘</a:t>
                </a:r>
                <a:r>
                  <a:rPr lang="el-GR" sz="2400" dirty="0"/>
                  <a:t>ϵ</a:t>
                </a:r>
                <a:r>
                  <a:rPr lang="de-DE" sz="2400" dirty="0"/>
                  <a:t>K konvergiert. </a:t>
                </a:r>
                <a:r>
                  <a:rPr lang="de-DE" sz="2400" u="sng" dirty="0"/>
                  <a:t>Behauptung</a:t>
                </a:r>
                <a:r>
                  <a:rPr lang="de-DE" sz="2400" dirty="0"/>
                  <a:t>: (a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konvergiert auch gegen s‘.</a:t>
                </a:r>
              </a:p>
              <a:p>
                <a:pPr marL="0" indent="0">
                  <a:buNone/>
                </a:pPr>
                <a:r>
                  <a:rPr lang="de-DE" sz="2400" dirty="0"/>
                  <a:t>Sei dazu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&gt; 0. ∃k</a:t>
                </a:r>
                <a:r>
                  <a:rPr lang="el-GR" sz="2400" dirty="0"/>
                  <a:t>ϵ</a:t>
                </a:r>
                <a:r>
                  <a:rPr lang="de-DE" sz="2400" dirty="0"/>
                  <a:t>ℕ mit |a</a:t>
                </a:r>
                <a:r>
                  <a:rPr lang="de-DE" sz="2400" baseline="-25000" dirty="0"/>
                  <a:t>m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|&lt;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∀</a:t>
                </a:r>
                <a:r>
                  <a:rPr lang="de-DE" sz="2400" dirty="0" err="1"/>
                  <a:t>m,n</a:t>
                </a:r>
                <a:r>
                  <a:rPr lang="de-DE" sz="2400" dirty="0"/>
                  <a:t> ≥ k. Weiter ∃</a:t>
                </a:r>
                <a:r>
                  <a:rPr lang="de-DE" sz="2400" dirty="0" err="1"/>
                  <a:t>n</a:t>
                </a:r>
                <a:r>
                  <a:rPr lang="de-DE" sz="2400" baseline="-25000" dirty="0" err="1"/>
                  <a:t>j</a:t>
                </a:r>
                <a:r>
                  <a:rPr lang="de-DE" sz="2400" dirty="0"/>
                  <a:t> ≥ k mit |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n</a:t>
                </a:r>
                <a:r>
                  <a:rPr lang="de-DE" sz="2400" baseline="-50000" dirty="0" err="1"/>
                  <a:t>j</a:t>
                </a:r>
                <a:r>
                  <a:rPr lang="de-DE" sz="2400" dirty="0"/>
                  <a:t> – s‘|&lt;</a:t>
                </a:r>
                <a:r>
                  <a:rPr lang="de-DE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.</m:t>
                    </m:r>
                  </m:oMath>
                </a14:m>
                <a:r>
                  <a:rPr lang="de-DE" sz="2400" dirty="0"/>
                  <a:t> Also </a:t>
                </a:r>
              </a:p>
              <a:p>
                <a:pPr marL="0" indent="0">
                  <a:buNone/>
                </a:pPr>
                <a:r>
                  <a:rPr lang="de-DE" sz="2400" dirty="0"/>
                  <a:t>|a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– s‘| ≤ |a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– 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n</a:t>
                </a:r>
                <a:r>
                  <a:rPr lang="de-DE" sz="2400" baseline="-50000" dirty="0" err="1"/>
                  <a:t>j</a:t>
                </a:r>
                <a:r>
                  <a:rPr lang="de-DE" sz="2400" dirty="0"/>
                  <a:t>|+|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n</a:t>
                </a:r>
                <a:r>
                  <a:rPr lang="de-DE" sz="2400" baseline="-50000" dirty="0" err="1"/>
                  <a:t>j</a:t>
                </a:r>
                <a:r>
                  <a:rPr lang="de-DE" sz="2400" dirty="0"/>
                  <a:t> – s‘|&lt;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=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∀n ≥ k.</a:t>
                </a:r>
              </a:p>
              <a:p>
                <a:pPr marL="0" indent="0">
                  <a:buNone/>
                </a:pPr>
                <a:endParaRPr lang="de-DE" sz="2400" dirty="0"/>
              </a:p>
              <a:p>
                <a:pPr marL="0" indent="0">
                  <a:buNone/>
                </a:pPr>
                <a:r>
                  <a:rPr lang="de-DE" sz="2400" dirty="0"/>
                  <a:t>„(d)⇒(e)“: Sei ([a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]) eine Intervallschachtelung mit </a:t>
                </a:r>
                <a:r>
                  <a:rPr lang="de-DE" sz="2400" dirty="0" err="1"/>
                  <a:t>lim</a:t>
                </a:r>
                <a:r>
                  <a:rPr lang="de-DE" sz="2400" dirty="0"/>
                  <a:t>(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= 0. Sei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&gt; 0. ∀k</a:t>
                </a:r>
                <a:r>
                  <a:rPr lang="el-GR" sz="2400" dirty="0"/>
                  <a:t>ϵ</a:t>
                </a:r>
                <a:r>
                  <a:rPr lang="de-DE" sz="2400" dirty="0"/>
                  <a:t>ℕ, </a:t>
                </a:r>
                <a:r>
                  <a:rPr lang="de-DE" sz="2400" dirty="0" err="1"/>
                  <a:t>m,n</a:t>
                </a:r>
                <a:r>
                  <a:rPr lang="de-DE" sz="2400" dirty="0"/>
                  <a:t> ≥ k: </a:t>
                </a:r>
              </a:p>
              <a:p>
                <a:pPr marL="0" indent="0">
                  <a:buNone/>
                </a:pPr>
                <a:r>
                  <a:rPr lang="de-DE" sz="2400" dirty="0"/>
                  <a:t>a</a:t>
                </a:r>
                <a:r>
                  <a:rPr lang="de-DE" sz="2400" baseline="-25000" dirty="0"/>
                  <a:t>m</a:t>
                </a:r>
                <a:r>
                  <a:rPr lang="de-DE" sz="2400" dirty="0"/>
                  <a:t>, a</a:t>
                </a:r>
                <a:r>
                  <a:rPr lang="de-DE" sz="2400" baseline="-25000" dirty="0"/>
                  <a:t>n</a:t>
                </a:r>
                <a:r>
                  <a:rPr lang="el-GR" sz="2400" dirty="0"/>
                  <a:t> ϵ</a:t>
                </a:r>
                <a:r>
                  <a:rPr lang="de-DE" sz="2400" dirty="0"/>
                  <a:t> [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], also |a</a:t>
                </a:r>
                <a:r>
                  <a:rPr lang="de-DE" sz="2400" baseline="-25000" dirty="0"/>
                  <a:t>m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| ≤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 – 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k</a:t>
                </a:r>
                <a:r>
                  <a:rPr lang="de-DE" sz="2400" baseline="-25000" dirty="0"/>
                  <a:t> </a:t>
                </a:r>
                <a:r>
                  <a:rPr lang="de-DE" sz="2400" dirty="0"/>
                  <a:t>&lt;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sz="2400" dirty="0"/>
                  <a:t> für k groß genug. ⇒ (a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Cauchy-Folge, die wegen (d) gegen ein s</a:t>
                </a:r>
                <a:r>
                  <a:rPr lang="el-GR" sz="2400" dirty="0"/>
                  <a:t>ϵ</a:t>
                </a:r>
                <a:r>
                  <a:rPr lang="de-DE" sz="2400" dirty="0"/>
                  <a:t>K konvergiert. Da (a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monoton steigt, ist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≤ s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ℕ. Wegen 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 ≤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∀</a:t>
                </a:r>
                <a:r>
                  <a:rPr lang="de-DE" sz="2400" dirty="0" err="1"/>
                  <a:t>k,n</a:t>
                </a:r>
                <a:r>
                  <a:rPr lang="el-GR" sz="2400" dirty="0"/>
                  <a:t>ϵ</a:t>
                </a:r>
                <a:r>
                  <a:rPr lang="de-DE" sz="2400" dirty="0"/>
                  <a:t>ℕ (wäre 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 &gt;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, wären [</a:t>
                </a:r>
                <a:r>
                  <a:rPr lang="de-DE" sz="2400" dirty="0" err="1"/>
                  <a:t>a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k</a:t>
                </a:r>
                <a:r>
                  <a:rPr lang="de-DE" sz="2400" dirty="0"/>
                  <a:t>] und [a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] disjunkt ↯) ist s ≤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baseline="-25000" dirty="0"/>
                  <a:t> </a:t>
                </a:r>
                <a:r>
                  <a:rPr lang="de-DE" sz="2400" dirty="0"/>
                  <a:t>∀n</a:t>
                </a:r>
                <a:r>
                  <a:rPr lang="el-GR" sz="2400" dirty="0"/>
                  <a:t>ϵ</a:t>
                </a:r>
                <a:r>
                  <a:rPr lang="de-DE" sz="2400" dirty="0"/>
                  <a:t>ℕ. ⇒ s</a:t>
                </a:r>
                <a:r>
                  <a:rPr lang="el-GR" sz="2400" dirty="0"/>
                  <a:t> ϵ</a:t>
                </a:r>
                <a:r>
                  <a:rPr lang="de-DE" sz="2400" dirty="0"/>
                  <a:t> [a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]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</a:t>
                </a:r>
              </a:p>
              <a:p>
                <a:pPr marL="0" indent="0">
                  <a:buNone/>
                </a:pPr>
                <a:r>
                  <a:rPr lang="de-DE" sz="2400" dirty="0"/>
                  <a:t>Wegen </a:t>
                </a:r>
                <a:r>
                  <a:rPr lang="de-DE" sz="2400" dirty="0" err="1"/>
                  <a:t>lim</a:t>
                </a:r>
                <a:r>
                  <a:rPr lang="de-DE" sz="2400" dirty="0"/>
                  <a:t>(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= 0 ist s eindeutig. 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484101D-D1B6-F6B5-A189-451D4A8A75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9870" y="359596"/>
                <a:ext cx="11822130" cy="6400800"/>
              </a:xfrm>
              <a:blipFill>
                <a:blip r:embed="rId2"/>
                <a:stretch>
                  <a:fillRect l="-825" t="-2000" r="-113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696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466BF-871C-3A6E-7FFD-7FF2EDA2C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FFB970F-6F15-A1A3-3750-AA5CBA0A7A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9870" y="359596"/>
                <a:ext cx="11822130" cy="6400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/>
                  <a:t>„(e)⇒(a)“: Sei M ⊆ K nach unten beschränkt und nicht leer. Konstruiere Intervallschachtelung ([a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]), sodass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ℕ: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untere Schranke von M,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keine untere Schranke von M:</a:t>
                </a:r>
              </a:p>
              <a:p>
                <a:r>
                  <a:rPr lang="de-DE" sz="2400" dirty="0"/>
                  <a:t>a</a:t>
                </a:r>
                <a:r>
                  <a:rPr lang="de-DE" sz="2400" baseline="-25000" dirty="0"/>
                  <a:t>0</a:t>
                </a:r>
                <a:r>
                  <a:rPr lang="de-DE" sz="2400" dirty="0"/>
                  <a:t> beliebige untere Schranke von M, b</a:t>
                </a:r>
                <a:r>
                  <a:rPr lang="de-DE" sz="2400" baseline="-25000" dirty="0"/>
                  <a:t>0</a:t>
                </a:r>
                <a:r>
                  <a:rPr lang="de-DE" sz="2400" dirty="0"/>
                  <a:t> keine untere Schranke von M (∃, da M nicht leer)</a:t>
                </a:r>
              </a:p>
              <a:p>
                <a:r>
                  <a:rPr lang="de-DE" sz="2400" dirty="0"/>
                  <a:t>rekursiv: Wenn [a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] definiert, setze </a:t>
                </a:r>
                <a:r>
                  <a:rPr lang="de-DE" sz="2400" dirty="0" err="1"/>
                  <a:t>d</a:t>
                </a:r>
                <a:r>
                  <a:rPr lang="de-DE" sz="2400" baseline="-25000" dirty="0" err="1"/>
                  <a:t>n</a:t>
                </a:r>
                <a:r>
                  <a:rPr lang="de-DE" sz="2400" baseline="-25000" dirty="0"/>
                  <a:t> </a:t>
                </a:r>
                <a:r>
                  <a:rPr lang="de-DE" sz="2400" dirty="0"/>
                  <a:t>:=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/>
                  <a:t>(a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+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) sowie </a:t>
                </a:r>
              </a:p>
              <a:p>
                <a:pPr marL="0" indent="0">
                  <a:buNone/>
                </a:pPr>
                <a:r>
                  <a:rPr lang="de-DE" sz="2400" dirty="0"/>
                  <a:t>[a</a:t>
                </a:r>
                <a:r>
                  <a:rPr lang="de-DE" sz="2400" baseline="-25000" dirty="0"/>
                  <a:t>n+1</a:t>
                </a:r>
                <a:r>
                  <a:rPr lang="de-DE" sz="2400" dirty="0"/>
                  <a:t>, b</a:t>
                </a:r>
                <a:r>
                  <a:rPr lang="de-DE" sz="2400" baseline="-25000" dirty="0"/>
                  <a:t>n+1</a:t>
                </a:r>
                <a:r>
                  <a:rPr lang="de-DE" sz="2400" dirty="0"/>
                  <a:t>] :=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m:rPr>
                                <m:nor/>
                              </m:rPr>
                              <a:rPr lang="de-DE" sz="2400" dirty="0"/>
                              <m:t>[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d</m:t>
                            </m:r>
                            <m:r>
                              <m:rPr>
                                <m:nor/>
                              </m:rPr>
                              <a:rPr lang="de-DE" sz="2400" baseline="-25000" dirty="0"/>
                              <m:t>n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, 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bn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],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falls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d</m:t>
                            </m:r>
                            <m:r>
                              <m:rPr>
                                <m:nor/>
                              </m:rPr>
                              <a:rPr lang="de-DE" sz="2400" baseline="-25000" dirty="0"/>
                              <m:t>n</m:t>
                            </m:r>
                            <m:r>
                              <m:rPr>
                                <m:nor/>
                              </m:rPr>
                              <a:rPr lang="de-DE" sz="2400" b="0" i="0" baseline="-25000" dirty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untere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Schranke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de-DE" sz="2400" b="0" i="0" smtClean="0">
                                <a:latin typeface="Cambria Math" panose="02040503050406030204" pitchFamily="18" charset="0"/>
                              </a:rPr>
                              <m:t>            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[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an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,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d</m:t>
                            </m:r>
                            <m:r>
                              <m:rPr>
                                <m:nor/>
                              </m:rPr>
                              <a:rPr lang="de-DE" sz="2400" baseline="-25000" dirty="0"/>
                              <m:t>n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]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,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falls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sz="2400" dirty="0"/>
                              <m:t>d</m:t>
                            </m:r>
                            <m:r>
                              <m:rPr>
                                <m:nor/>
                              </m:rPr>
                              <a:rPr lang="de-DE" sz="2400" baseline="-25000" dirty="0"/>
                              <m:t>n</m:t>
                            </m:r>
                            <m:r>
                              <m:rPr>
                                <m:nor/>
                              </m:rPr>
                              <a:rPr lang="de-DE" sz="2400" b="0" i="0" baseline="-25000" dirty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keine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untere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de-DE" sz="2400" b="0" i="0" dirty="0" smtClean="0"/>
                              <m:t>Schranke</m:t>
                            </m:r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e>
                    </m:d>
                  </m:oMath>
                </a14:m>
                <a:endParaRPr lang="de-DE" sz="2400" dirty="0"/>
              </a:p>
              <a:p>
                <a:pPr marL="0" indent="0">
                  <a:buNone/>
                </a:pPr>
                <a:r>
                  <a:rPr lang="de-DE" sz="2400" dirty="0"/>
                  <a:t>Dann gilt b</a:t>
                </a:r>
                <a:r>
                  <a:rPr lang="de-DE" sz="2400" baseline="-25000" dirty="0"/>
                  <a:t>n+1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n+1 </a:t>
                </a:r>
                <a:r>
                  <a:rPr lang="de-DE" sz="2400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/>
                  <a:t> (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), also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/>
                  <a:t> (b</a:t>
                </a:r>
                <a:r>
                  <a:rPr lang="de-DE" sz="2400" baseline="-25000" dirty="0"/>
                  <a:t>n-1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n-1</a:t>
                </a:r>
                <a:r>
                  <a:rPr lang="de-DE" sz="2400" dirty="0"/>
                  <a:t>) = 2</a:t>
                </a:r>
                <a:r>
                  <a:rPr lang="de-DE" sz="2400" baseline="30000" dirty="0"/>
                  <a:t>-2</a:t>
                </a:r>
                <a:r>
                  <a:rPr lang="de-DE" sz="2400" dirty="0"/>
                  <a:t> (b</a:t>
                </a:r>
                <a:r>
                  <a:rPr lang="de-DE" sz="2400" baseline="-25000" dirty="0"/>
                  <a:t>n-2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n-2</a:t>
                </a:r>
                <a:r>
                  <a:rPr lang="de-DE" sz="2400" dirty="0"/>
                  <a:t>) =…= 2</a:t>
                </a:r>
                <a:r>
                  <a:rPr lang="de-DE" sz="2400" baseline="30000" dirty="0"/>
                  <a:t>-n</a:t>
                </a:r>
                <a:r>
                  <a:rPr lang="de-DE" sz="2400" dirty="0"/>
                  <a:t> (b</a:t>
                </a:r>
                <a:r>
                  <a:rPr lang="de-DE" sz="2400" baseline="-25000" dirty="0"/>
                  <a:t>0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0</a:t>
                </a:r>
                <a:r>
                  <a:rPr lang="de-DE" sz="2400" dirty="0"/>
                  <a:t>). Somit ist </a:t>
                </a:r>
                <a:r>
                  <a:rPr lang="de-DE" sz="2400" dirty="0" err="1"/>
                  <a:t>lim</a:t>
                </a:r>
                <a:r>
                  <a:rPr lang="de-DE" sz="2400" dirty="0"/>
                  <a:t>(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= 0 (beachte: die Ordnung ist archimedisch nach (e)). Wegen (e) ∃!           s</a:t>
                </a:r>
                <a:r>
                  <a:rPr lang="el-GR" sz="2400" dirty="0"/>
                  <a:t> ϵ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⋂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m:rPr>
                            <m:nor/>
                          </m:rPr>
                          <a:rPr lang="de-DE" sz="2400" dirty="0"/>
                          <m:t>∞</m:t>
                        </m:r>
                      </m:sup>
                      <m:e>
                        <m:r>
                          <m:rPr>
                            <m:nor/>
                          </m:rPr>
                          <a:rPr lang="de-DE" sz="2400" dirty="0"/>
                          <m:t>[</m:t>
                        </m:r>
                        <m:r>
                          <m:rPr>
                            <m:nor/>
                          </m:rPr>
                          <a:rPr lang="de-DE" sz="2400" dirty="0"/>
                          <m:t>an</m:t>
                        </m:r>
                        <m:r>
                          <m:rPr>
                            <m:nor/>
                          </m:rPr>
                          <a:rPr lang="de-DE" sz="2400" dirty="0"/>
                          <m:t>, </m:t>
                        </m:r>
                        <m:r>
                          <m:rPr>
                            <m:nor/>
                          </m:rPr>
                          <a:rPr lang="de-DE" sz="2400" dirty="0"/>
                          <m:t>bn</m:t>
                        </m:r>
                        <m:r>
                          <m:rPr>
                            <m:nor/>
                          </m:rPr>
                          <a:rPr lang="de-DE" sz="2400" dirty="0"/>
                          <m:t>]</m:t>
                        </m:r>
                      </m:e>
                    </m:nary>
                  </m:oMath>
                </a14:m>
                <a:r>
                  <a:rPr lang="de-DE" sz="2400" dirty="0"/>
                  <a:t>. </a:t>
                </a:r>
                <a:r>
                  <a:rPr lang="de-DE" sz="2400" u="sng" dirty="0"/>
                  <a:t>Behauptung</a:t>
                </a:r>
                <a:r>
                  <a:rPr lang="de-DE" sz="2400" dirty="0"/>
                  <a:t>: s ist untere Schranke von M.</a:t>
                </a:r>
              </a:p>
              <a:p>
                <a:pPr marL="0" indent="0">
                  <a:buNone/>
                </a:pPr>
                <a:r>
                  <a:rPr lang="de-DE" sz="2400" dirty="0"/>
                  <a:t>Angenommen nicht, dann ∃x</a:t>
                </a:r>
                <a:r>
                  <a:rPr lang="el-GR" sz="2400" dirty="0"/>
                  <a:t>ϵ</a:t>
                </a:r>
                <a:r>
                  <a:rPr lang="de-DE" sz="2400" dirty="0"/>
                  <a:t>M mit x &lt; s. Da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≤ x und s</a:t>
                </a:r>
                <a:r>
                  <a:rPr lang="el-GR" sz="2400" dirty="0"/>
                  <a:t> ϵ</a:t>
                </a:r>
                <a:r>
                  <a:rPr lang="de-DE" sz="2400" dirty="0"/>
                  <a:t> [a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]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ℕ, gilt                             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≥ s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≥ s – x &gt; 0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 ↯ (</a:t>
                </a:r>
                <a:r>
                  <a:rPr lang="de-DE" sz="2400" dirty="0" err="1"/>
                  <a:t>lim</a:t>
                </a:r>
                <a:r>
                  <a:rPr lang="de-DE" sz="2400" dirty="0"/>
                  <a:t>(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= 0). </a:t>
                </a:r>
              </a:p>
              <a:p>
                <a:pPr marL="0" indent="0">
                  <a:buNone/>
                </a:pPr>
                <a:r>
                  <a:rPr lang="de-DE" sz="2400" u="sng" dirty="0"/>
                  <a:t>Behauptung</a:t>
                </a:r>
                <a:r>
                  <a:rPr lang="de-DE" sz="2400" dirty="0"/>
                  <a:t>: s ist die größte untere Schranke, also s = </a:t>
                </a:r>
                <a:r>
                  <a:rPr lang="de-DE" sz="2400" dirty="0" err="1"/>
                  <a:t>inf</a:t>
                </a:r>
                <a:r>
                  <a:rPr lang="de-DE" sz="2400" dirty="0"/>
                  <a:t>(M).</a:t>
                </a:r>
              </a:p>
              <a:p>
                <a:pPr marL="0" indent="0">
                  <a:buNone/>
                </a:pPr>
                <a:r>
                  <a:rPr lang="de-DE" sz="2400" dirty="0"/>
                  <a:t>Angenommen, </a:t>
                </a:r>
                <a:r>
                  <a:rPr lang="de-DE" sz="2400" dirty="0" err="1"/>
                  <a:t>s‘</a:t>
                </a:r>
                <a:r>
                  <a:rPr lang="de-DE" sz="2400" dirty="0"/>
                  <a:t> &gt; s ist eine untere Schranke von M. Dann ist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&gt; </a:t>
                </a:r>
                <a:r>
                  <a:rPr lang="de-DE" sz="2400" dirty="0" err="1"/>
                  <a:t>s‘</a:t>
                </a:r>
                <a:r>
                  <a:rPr lang="de-DE" sz="2400" dirty="0"/>
                  <a:t>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 (sonst würde es ein n</a:t>
                </a:r>
                <a:r>
                  <a:rPr lang="el-GR" sz="2400" dirty="0"/>
                  <a:t>ϵ</a:t>
                </a:r>
                <a:r>
                  <a:rPr lang="de-DE" sz="2400" dirty="0"/>
                  <a:t>ℕ geben mit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≤ s‘, also wäre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baseline="-25000" dirty="0"/>
                  <a:t> </a:t>
                </a:r>
                <a:r>
                  <a:rPr lang="de-DE" sz="2400" dirty="0"/>
                  <a:t>untere Schranke von M ↯), also 				      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&gt; </a:t>
                </a:r>
                <a:r>
                  <a:rPr lang="de-DE" sz="2400" dirty="0" err="1"/>
                  <a:t>s‘</a:t>
                </a:r>
                <a:r>
                  <a:rPr lang="de-DE" sz="2400" dirty="0"/>
                  <a:t>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 ≥ </a:t>
                </a:r>
                <a:r>
                  <a:rPr lang="de-DE" sz="2400" dirty="0" err="1"/>
                  <a:t>s‘</a:t>
                </a:r>
                <a:r>
                  <a:rPr lang="de-DE" sz="2400" dirty="0"/>
                  <a:t> – s &gt; 0 ∀n</a:t>
                </a:r>
                <a:r>
                  <a:rPr lang="el-GR" sz="2400" dirty="0"/>
                  <a:t>ϵ</a:t>
                </a:r>
                <a:r>
                  <a:rPr lang="de-DE" sz="2400" dirty="0"/>
                  <a:t>ℕ ↯ (</a:t>
                </a:r>
                <a:r>
                  <a:rPr lang="de-DE" sz="2400" dirty="0" err="1"/>
                  <a:t>lim</a:t>
                </a:r>
                <a:r>
                  <a:rPr lang="de-DE" sz="2400" dirty="0"/>
                  <a:t>(</a:t>
                </a:r>
                <a:r>
                  <a:rPr lang="de-DE" sz="2400" dirty="0" err="1"/>
                  <a:t>b</a:t>
                </a:r>
                <a:r>
                  <a:rPr lang="de-DE" sz="2400" baseline="-25000" dirty="0" err="1"/>
                  <a:t>n</a:t>
                </a:r>
                <a:r>
                  <a:rPr lang="de-DE" sz="2400" dirty="0"/>
                  <a:t> – a</a:t>
                </a:r>
                <a:r>
                  <a:rPr lang="de-DE" sz="2400" baseline="-25000" dirty="0"/>
                  <a:t>n</a:t>
                </a:r>
                <a:r>
                  <a:rPr lang="de-DE" sz="2400" dirty="0"/>
                  <a:t>) = 0).    					     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endParaRPr lang="de-DE" sz="2400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FFB970F-6F15-A1A3-3750-AA5CBA0A7A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9870" y="359596"/>
                <a:ext cx="11822130" cy="6400800"/>
              </a:xfrm>
              <a:blipFill>
                <a:blip r:embed="rId2"/>
                <a:stretch>
                  <a:fillRect l="-825" t="-1524" r="-928" b="-19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194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C4BF13-E333-88CC-3E43-85C43905F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Existenz und Eindeutigkeit von ℝ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D2FAE4-9D77-2E75-6DB7-E39568E3B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Existenz: </a:t>
            </a:r>
            <a:r>
              <a:rPr lang="de-DE" dirty="0"/>
              <a:t>Sowohl der Körper der </a:t>
            </a:r>
            <a:r>
              <a:rPr lang="de-DE" dirty="0" err="1"/>
              <a:t>Dedekindschen</a:t>
            </a:r>
            <a:r>
              <a:rPr lang="de-DE" dirty="0"/>
              <a:t> Schnitte als auch F/N, der </a:t>
            </a:r>
            <a:r>
              <a:rPr lang="de-DE" dirty="0" err="1"/>
              <a:t>Cantorsche</a:t>
            </a:r>
            <a:r>
              <a:rPr lang="de-DE" dirty="0"/>
              <a:t> Körper der Fundamentalfolgen </a:t>
            </a:r>
            <a:r>
              <a:rPr lang="de-DE" dirty="0" err="1"/>
              <a:t>modulo</a:t>
            </a:r>
            <a:r>
              <a:rPr lang="de-DE" dirty="0"/>
              <a:t> den Nullfolgen, erfüllen (R1)-(R3), wobei (R3) aus dem Vollständigkeitssatz folgt.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Bemerkung. </a:t>
            </a:r>
            <a:r>
              <a:rPr lang="de-DE" dirty="0"/>
              <a:t>Die Konstruktion von ℝ über ℕ, ℤ und ℚ ausgehend von einer unendlichen Menge basiert auf Mengenlehre. Somit existiert ℝ und (R1)-(R3) sind widerspruchsfrei, falls die verwendete Mengenlehre widerspruchsfrei ist. </a:t>
            </a:r>
            <a:endParaRPr lang="de-DE" b="1" dirty="0"/>
          </a:p>
          <a:p>
            <a:pPr marL="0" indent="0">
              <a:buNone/>
            </a:pP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39144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C08B9AC-B2D4-FB0B-7060-BD1A2F615B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77402" y="369870"/>
                <a:ext cx="11599524" cy="619531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de-DE" b="1" dirty="0"/>
                  <a:t>Eindeutigkeit: </a:t>
                </a:r>
              </a:p>
              <a:p>
                <a:pPr marL="0" indent="0">
                  <a:buNone/>
                </a:pPr>
                <a:r>
                  <a:rPr lang="de-DE" b="1" dirty="0"/>
                  <a:t>Satz.</a:t>
                </a:r>
                <a:r>
                  <a:rPr lang="de-DE" dirty="0"/>
                  <a:t> (K, +, ∙, ≤) erfülle (R1)-(R3). Dann ist K isomorph zu F/N.</a:t>
                </a:r>
              </a:p>
              <a:p>
                <a:pPr marL="0" indent="0">
                  <a:buNone/>
                </a:pPr>
                <a:r>
                  <a:rPr lang="de-DE" b="1" dirty="0"/>
                  <a:t>Beweis. </a:t>
                </a:r>
                <a:r>
                  <a:rPr lang="de-DE" dirty="0"/>
                  <a:t>Definiere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: K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de-DE" dirty="0"/>
                  <a:t> F/N wie folgt: Sei x</a:t>
                </a:r>
                <a:r>
                  <a:rPr lang="el-GR" dirty="0"/>
                  <a:t>ϵ</a:t>
                </a:r>
                <a:r>
                  <a:rPr lang="de-DE" dirty="0"/>
                  <a:t>K. Wegen (R3) und des Vollständigkeitssatzes ist K archimedisch geordnet, also liegt ℚ dicht in K.         ⇒ ∃ rationale Fundamentalfolge 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), die gegen x konvergiert. Setze               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(x) := 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 </a:t>
                </a:r>
                <a:r>
                  <a:rPr lang="de-DE" dirty="0" err="1"/>
                  <a:t>mod</a:t>
                </a:r>
                <a:r>
                  <a:rPr lang="de-DE" dirty="0"/>
                  <a:t> N. </a:t>
                </a:r>
                <a:endParaRPr lang="de-DE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wohldefiniert: für jede andere rationale Fundamentalfolge (</a:t>
                </a:r>
                <a:r>
                  <a:rPr lang="de-DE" dirty="0" err="1"/>
                  <a:t>x‘</a:t>
                </a:r>
                <a:r>
                  <a:rPr lang="de-DE" baseline="-25000" dirty="0" err="1"/>
                  <a:t>n</a:t>
                </a:r>
                <a:r>
                  <a:rPr lang="de-DE" dirty="0"/>
                  <a:t>), die gegen x konvergiert, ist (</a:t>
                </a:r>
                <a:r>
                  <a:rPr lang="de-DE" dirty="0" err="1"/>
                  <a:t>x‘</a:t>
                </a:r>
                <a:r>
                  <a:rPr lang="de-DE" baseline="-25000" dirty="0" err="1"/>
                  <a:t>n</a:t>
                </a:r>
                <a:r>
                  <a:rPr lang="de-DE" dirty="0"/>
                  <a:t> – 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 eine Nullfolge, also 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 </a:t>
                </a:r>
                <a:r>
                  <a:rPr lang="de-DE" dirty="0" err="1"/>
                  <a:t>mod</a:t>
                </a:r>
                <a:r>
                  <a:rPr lang="de-DE" dirty="0"/>
                  <a:t> N = (</a:t>
                </a:r>
                <a:r>
                  <a:rPr lang="de-DE" dirty="0" err="1"/>
                  <a:t>x‘</a:t>
                </a:r>
                <a:r>
                  <a:rPr lang="de-DE" baseline="-25000" dirty="0" err="1"/>
                  <a:t>n</a:t>
                </a:r>
                <a:r>
                  <a:rPr lang="de-DE" dirty="0"/>
                  <a:t>) </a:t>
                </a:r>
                <a:r>
                  <a:rPr lang="de-DE" dirty="0" err="1"/>
                  <a:t>mod</a:t>
                </a:r>
                <a:r>
                  <a:rPr lang="de-DE" dirty="0"/>
                  <a:t> N. </a:t>
                </a:r>
              </a:p>
              <a:p>
                <a:pPr marL="0" indent="0">
                  <a:buNone/>
                </a:pPr>
                <a:r>
                  <a:rPr lang="de-DE" dirty="0"/>
                  <a:t>Offenbar ist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(0) = (0) </a:t>
                </a:r>
                <a:r>
                  <a:rPr lang="de-DE" dirty="0" err="1"/>
                  <a:t>mod</a:t>
                </a:r>
                <a:r>
                  <a:rPr lang="de-DE" dirty="0"/>
                  <a:t> N,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(1) = (1) </a:t>
                </a:r>
                <a:r>
                  <a:rPr lang="de-DE" dirty="0" err="1"/>
                  <a:t>mod</a:t>
                </a:r>
                <a:r>
                  <a:rPr lang="de-DE" dirty="0"/>
                  <a:t> N und der Limes ist mit + und ∙ verträglich, somit ist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Homomorphismus.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</a:t>
                </a:r>
                <a:r>
                  <a:rPr lang="de-DE" dirty="0" err="1"/>
                  <a:t>injektiv</a:t>
                </a:r>
                <a:r>
                  <a:rPr lang="de-DE" dirty="0"/>
                  <a:t>: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de-DE" baseline="-25000" dirty="0"/>
                  <a:t>ℚ </a:t>
                </a:r>
                <a:r>
                  <a:rPr lang="de-DE" dirty="0"/>
                  <a:t>= </a:t>
                </a:r>
                <a:r>
                  <a:rPr lang="de-DE" dirty="0" err="1"/>
                  <a:t>id</a:t>
                </a:r>
                <a:r>
                  <a:rPr lang="de-DE" baseline="-25000" dirty="0" err="1"/>
                  <a:t>ℚ</a:t>
                </a:r>
                <a:r>
                  <a:rPr lang="de-DE" dirty="0"/>
                  <a:t>, also ist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nicht der Nullhomomorphismus.                     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(x) = (0) </a:t>
                </a:r>
                <a:r>
                  <a:rPr lang="de-DE" dirty="0" err="1"/>
                  <a:t>mod</a:t>
                </a:r>
                <a:r>
                  <a:rPr lang="de-DE" dirty="0"/>
                  <a:t> N ⇒ (0) konvergiert gegen x und gegen 0 ⇒ x=0 ⇒ </a:t>
                </a:r>
                <a:r>
                  <a:rPr lang="de-DE" dirty="0" err="1"/>
                  <a:t>ker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= {0}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surjektiv: Vollständigkeitssatz ⇒ jede rationale Fundamentalfolge konvergiert in K. Sei (</a:t>
                </a:r>
                <a:r>
                  <a:rPr lang="de-DE" dirty="0" err="1"/>
                  <a:t>y</a:t>
                </a:r>
                <a:r>
                  <a:rPr lang="de-DE" baseline="-25000" dirty="0" err="1"/>
                  <a:t>n</a:t>
                </a:r>
                <a:r>
                  <a:rPr lang="de-DE" dirty="0"/>
                  <a:t>) </a:t>
                </a:r>
                <a:r>
                  <a:rPr lang="de-DE" dirty="0" err="1"/>
                  <a:t>mod</a:t>
                </a:r>
                <a:r>
                  <a:rPr lang="de-DE" dirty="0"/>
                  <a:t> N beliebig. ⇒ (</a:t>
                </a:r>
                <a:r>
                  <a:rPr lang="de-DE" dirty="0" err="1"/>
                  <a:t>y</a:t>
                </a:r>
                <a:r>
                  <a:rPr lang="de-DE" baseline="-25000" dirty="0" err="1"/>
                  <a:t>n</a:t>
                </a:r>
                <a:r>
                  <a:rPr lang="de-DE" dirty="0"/>
                  <a:t>) konvergiert in K gegen ein y</a:t>
                </a:r>
                <a:r>
                  <a:rPr lang="el-GR" dirty="0"/>
                  <a:t>ϵ</a:t>
                </a:r>
                <a:r>
                  <a:rPr lang="de-DE" dirty="0"/>
                  <a:t>K, also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(y) = (</a:t>
                </a:r>
                <a:r>
                  <a:rPr lang="de-DE" dirty="0" err="1"/>
                  <a:t>y</a:t>
                </a:r>
                <a:r>
                  <a:rPr lang="de-DE" baseline="-25000" dirty="0" err="1"/>
                  <a:t>n</a:t>
                </a:r>
                <a:r>
                  <a:rPr lang="de-DE" dirty="0"/>
                  <a:t>) </a:t>
                </a:r>
                <a:r>
                  <a:rPr lang="de-DE" dirty="0" err="1"/>
                  <a:t>mod</a:t>
                </a:r>
                <a:r>
                  <a:rPr lang="de-DE" dirty="0"/>
                  <a:t> N.									 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C08B9AC-B2D4-FB0B-7060-BD1A2F615B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7402" y="369870"/>
                <a:ext cx="11599524" cy="6195317"/>
              </a:xfrm>
              <a:blipFill>
                <a:blip r:embed="rId2"/>
                <a:stretch>
                  <a:fillRect l="-1104" t="-2264" r="-15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50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8D36C-49EE-104F-6018-DFC98EA80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9E28019-A399-A430-A58E-37EF8B9450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77402" y="369870"/>
                <a:ext cx="11599524" cy="619531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Die Isomorphie ist sogar eindeutig.</a:t>
                </a:r>
              </a:p>
              <a:p>
                <a:pPr marL="0" indent="0">
                  <a:buNone/>
                </a:pPr>
                <a:r>
                  <a:rPr lang="de-DE" b="1" dirty="0"/>
                  <a:t>Satz.</a:t>
                </a:r>
                <a:r>
                  <a:rPr lang="de-DE" dirty="0"/>
                  <a:t> (K, +, ∙, ≤) erfülle (R1)-(R3). Dann gilt: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l-GR" dirty="0"/>
                  <a:t> ϵ</a:t>
                </a:r>
                <a:r>
                  <a:rPr lang="de-DE" dirty="0"/>
                  <a:t> </a:t>
                </a:r>
                <a:r>
                  <a:rPr lang="de-DE" dirty="0" err="1"/>
                  <a:t>Aut</a:t>
                </a:r>
                <a:r>
                  <a:rPr lang="de-DE" dirty="0"/>
                  <a:t> K ⇒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b="1" dirty="0"/>
                  <a:t> </a:t>
                </a:r>
                <a:r>
                  <a:rPr lang="de-DE" dirty="0"/>
                  <a:t>= </a:t>
                </a:r>
                <a:r>
                  <a:rPr lang="de-DE" dirty="0" err="1"/>
                  <a:t>id</a:t>
                </a:r>
                <a:endParaRPr lang="de-DE" dirty="0"/>
              </a:p>
              <a:p>
                <a:pPr marL="0" indent="0">
                  <a:buNone/>
                </a:pPr>
                <a:r>
                  <a:rPr lang="de-DE" b="1" dirty="0"/>
                  <a:t>Beweis. </a:t>
                </a:r>
                <a:r>
                  <a:rPr lang="de-DE" dirty="0"/>
                  <a:t>Zeige zunächst: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de-DE" baseline="-25000" dirty="0"/>
                  <a:t>ℕ </a:t>
                </a:r>
                <a:r>
                  <a:rPr lang="de-DE" dirty="0"/>
                  <a:t>= </a:t>
                </a:r>
                <a:r>
                  <a:rPr lang="de-DE" dirty="0" err="1"/>
                  <a:t>id</a:t>
                </a:r>
                <a:r>
                  <a:rPr lang="de-DE" baseline="-25000" dirty="0"/>
                  <a:t> ℕ</a:t>
                </a:r>
                <a:r>
                  <a:rPr lang="de-DE" dirty="0"/>
                  <a:t>.        IA: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(1) = 1    IS: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(n+1)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(n) +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(1) = n + 1</a:t>
                </a:r>
              </a:p>
              <a:p>
                <a:pPr marL="0" indent="0">
                  <a:buNone/>
                </a:pPr>
                <a:r>
                  <a:rPr lang="de-DE" dirty="0"/>
                  <a:t>Weiter gilt: 0 =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(0)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(–1+1)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(–1) +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(1) ⇒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(–1) = –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(1) = –1 sowie                                    1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(1)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(c ∙ c</a:t>
                </a:r>
                <a:r>
                  <a:rPr lang="de-DE" baseline="30000" dirty="0"/>
                  <a:t>-1</a:t>
                </a:r>
                <a:r>
                  <a:rPr lang="de-DE" dirty="0"/>
                  <a:t>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(c)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(c</a:t>
                </a:r>
                <a:r>
                  <a:rPr lang="de-DE" baseline="30000" dirty="0"/>
                  <a:t>-1</a:t>
                </a:r>
                <a:r>
                  <a:rPr lang="de-DE" dirty="0"/>
                  <a:t>) ⇒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(c</a:t>
                </a:r>
                <a:r>
                  <a:rPr lang="de-DE" baseline="30000" dirty="0"/>
                  <a:t>-1</a:t>
                </a:r>
                <a:r>
                  <a:rPr lang="de-DE" dirty="0"/>
                  <a:t>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(c)</a:t>
                </a:r>
                <a:r>
                  <a:rPr lang="de-DE" baseline="30000" dirty="0">
                    <a:ea typeface="Cambria Math" panose="02040503050406030204" pitchFamily="18" charset="0"/>
                  </a:rPr>
                  <a:t>-1</a:t>
                </a:r>
                <a:r>
                  <a:rPr lang="de-DE" dirty="0">
                    <a:ea typeface="Cambria Math" panose="02040503050406030204" pitchFamily="18" charset="0"/>
                  </a:rPr>
                  <a:t> = c</a:t>
                </a:r>
                <a:r>
                  <a:rPr lang="de-DE" baseline="30000" dirty="0">
                    <a:ea typeface="Cambria Math" panose="02040503050406030204" pitchFamily="18" charset="0"/>
                  </a:rPr>
                  <a:t>-1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:r>
                  <a:rPr lang="de-DE" dirty="0"/>
                  <a:t>∀c</a:t>
                </a:r>
                <a:r>
                  <a:rPr lang="el-GR" dirty="0"/>
                  <a:t>ϵ</a:t>
                </a:r>
                <a:r>
                  <a:rPr lang="de-DE" dirty="0"/>
                  <a:t>ℕ.</a:t>
                </a:r>
              </a:p>
              <a:p>
                <a:pPr marL="0" indent="0">
                  <a:buNone/>
                </a:pPr>
                <a:r>
                  <a:rPr lang="de-DE" dirty="0"/>
                  <a:t>Jedes Element aus ℚ lässt sich als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de-DE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de-DE" b="0" i="0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m:rPr>
                            <m:sty m:val="p"/>
                          </m:rPr>
                          <a:rPr lang="de-DE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de-DE" dirty="0"/>
                  <a:t> mit </a:t>
                </a:r>
                <a:r>
                  <a:rPr lang="de-DE" dirty="0" err="1"/>
                  <a:t>a,b,c</a:t>
                </a:r>
                <a:r>
                  <a:rPr lang="de-DE" dirty="0"/>
                  <a:t> </a:t>
                </a:r>
                <a:r>
                  <a:rPr lang="el-GR" dirty="0"/>
                  <a:t>ϵ</a:t>
                </a:r>
                <a:r>
                  <a:rPr lang="de-DE" dirty="0"/>
                  <a:t> ℕ schreiben und es gilt:                         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de-D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de-DE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m:rPr>
                            <m:sty m:val="p"/>
                          </m:rPr>
                          <a:rPr lang="de-DE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de-DE" i="1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de-DE" dirty="0"/>
                  <a:t>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(c</a:t>
                </a:r>
                <a:r>
                  <a:rPr lang="de-DE" baseline="30000" dirty="0"/>
                  <a:t>-1</a:t>
                </a:r>
                <a:r>
                  <a:rPr lang="de-DE" dirty="0"/>
                  <a:t>)</a:t>
                </a:r>
                <a:r>
                  <a:rPr lang="de-DE" dirty="0">
                    <a:ea typeface="Cambria Math" panose="020405030504060302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(a) +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(–1)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(b)) = c</a:t>
                </a:r>
                <a:r>
                  <a:rPr lang="de-DE" baseline="30000" dirty="0"/>
                  <a:t>-1 </a:t>
                </a:r>
                <a:r>
                  <a:rPr lang="de-DE" dirty="0"/>
                  <a:t>(a – 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de-D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de-DE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m:rPr>
                            <m:sty m:val="p"/>
                          </m:rPr>
                          <a:rPr lang="de-DE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de-DE" i="1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de-DE" dirty="0"/>
                  <a:t> ⇒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de-D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de-DE" baseline="-25000" dirty="0"/>
                  <a:t>ℚ </a:t>
                </a:r>
                <a:r>
                  <a:rPr lang="de-DE" dirty="0"/>
                  <a:t>= </a:t>
                </a:r>
                <a:r>
                  <a:rPr lang="de-DE" dirty="0" err="1"/>
                  <a:t>id</a:t>
                </a:r>
                <a:r>
                  <a:rPr lang="de-DE" baseline="-25000" dirty="0" err="1"/>
                  <a:t>ℚ</a:t>
                </a:r>
                <a:r>
                  <a:rPr lang="de-DE" dirty="0"/>
                  <a:t>.</a:t>
                </a:r>
              </a:p>
              <a:p>
                <a:pPr marL="0" indent="0">
                  <a:buNone/>
                </a:pPr>
                <a:r>
                  <a:rPr lang="de-DE" dirty="0"/>
                  <a:t>∀</a:t>
                </a:r>
                <a:r>
                  <a:rPr lang="de-DE" dirty="0" err="1"/>
                  <a:t>x,y</a:t>
                </a:r>
                <a:r>
                  <a:rPr lang="el-GR" dirty="0"/>
                  <a:t>ϵ</a:t>
                </a:r>
                <a:r>
                  <a:rPr lang="de-DE" dirty="0"/>
                  <a:t>K: x </a:t>
                </a:r>
                <a:r>
                  <a:rPr lang="de-DE" sz="2800" dirty="0"/>
                  <a:t>≥ y ⇔ x – y ≥ 0 ⇔ </a:t>
                </a:r>
                <a:r>
                  <a:rPr lang="de-DE" dirty="0"/>
                  <a:t>∃z</a:t>
                </a:r>
                <a:r>
                  <a:rPr lang="el-GR" dirty="0"/>
                  <a:t>ϵ</a:t>
                </a:r>
                <a:r>
                  <a:rPr lang="de-DE" dirty="0"/>
                  <a:t>K: x – y = z</a:t>
                </a:r>
                <a:r>
                  <a:rPr lang="de-DE" baseline="30000" dirty="0"/>
                  <a:t>2</a:t>
                </a:r>
                <a:r>
                  <a:rPr lang="de-DE" dirty="0"/>
                  <a:t>, also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(x) –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(y)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(x – y)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(z</a:t>
                </a:r>
                <a:r>
                  <a:rPr lang="de-DE" baseline="30000" dirty="0"/>
                  <a:t>2</a:t>
                </a:r>
                <a:r>
                  <a:rPr lang="de-DE" dirty="0"/>
                  <a:t>) 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(z)</a:t>
                </a:r>
                <a:r>
                  <a:rPr lang="de-DE" baseline="30000" dirty="0"/>
                  <a:t>2</a:t>
                </a:r>
                <a:r>
                  <a:rPr lang="de-DE" dirty="0"/>
                  <a:t> ≥ 0 ⇔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(x) ≥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(y). </a:t>
                </a:r>
              </a:p>
              <a:p>
                <a:pPr marL="0" indent="0">
                  <a:buNone/>
                </a:pPr>
                <a:r>
                  <a:rPr lang="de-DE" dirty="0"/>
                  <a:t>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 konvergiert in K gegen x</a:t>
                </a:r>
                <a:r>
                  <a:rPr lang="el-GR" dirty="0"/>
                  <a:t>ϵ</a:t>
                </a:r>
                <a:r>
                  <a:rPr lang="de-DE" dirty="0"/>
                  <a:t>K ⇒</a:t>
                </a:r>
                <a:r>
                  <a:rPr lang="de-DE" sz="2800" dirty="0"/>
                  <a:t> </a:t>
                </a:r>
                <a:r>
                  <a:rPr lang="de-DE" dirty="0"/>
                  <a:t>∀</a:t>
                </a:r>
                <a14:m>
                  <m:oMath xmlns:m="http://schemas.openxmlformats.org/officeDocument/2006/math">
                    <m:r>
                      <a:rPr lang="de-D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800" dirty="0"/>
                  <a:t>&gt; 0 </a:t>
                </a:r>
                <a:r>
                  <a:rPr lang="de-DE" dirty="0"/>
                  <a:t>∃k</a:t>
                </a:r>
                <a:r>
                  <a:rPr lang="el-GR" dirty="0"/>
                  <a:t>ϵ</a:t>
                </a:r>
                <a:r>
                  <a:rPr lang="de-DE" dirty="0"/>
                  <a:t>ℕ: –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dirty="0"/>
                  <a:t> ≤ 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 – x ≤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∀</a:t>
                </a:r>
                <a:r>
                  <a:rPr lang="de-DE" dirty="0" err="1"/>
                  <a:t>n≥k</a:t>
                </a:r>
                <a:r>
                  <a:rPr lang="de-DE" dirty="0"/>
                  <a:t> ⇒ ∀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&gt; 0 ∃k</a:t>
                </a:r>
                <a:r>
                  <a:rPr lang="el-GR" dirty="0"/>
                  <a:t>ϵ</a:t>
                </a:r>
                <a:r>
                  <a:rPr lang="de-DE" dirty="0"/>
                  <a:t>ℕ:                 –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dirty="0"/>
                  <a:t>) ≤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 –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(x) ≤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de-DE" dirty="0"/>
                  <a:t>) ∀</a:t>
                </a:r>
                <a:r>
                  <a:rPr lang="de-DE" dirty="0" err="1"/>
                  <a:t>n≥k</a:t>
                </a:r>
                <a:r>
                  <a:rPr lang="de-DE" dirty="0"/>
                  <a:t> ⇒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)) konvergiert gegen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(x)</a:t>
                </a:r>
              </a:p>
              <a:p>
                <a:pPr marL="0" indent="0">
                  <a:buNone/>
                </a:pPr>
                <a:r>
                  <a:rPr lang="de-DE" dirty="0"/>
                  <a:t>Wegen (R3) und des Vollständigkeitssatzes ist K archimedisch geordnet, also liegt ℚ dicht in K. ⇒ ∀x</a:t>
                </a:r>
                <a:r>
                  <a:rPr lang="el-GR" dirty="0"/>
                  <a:t>ϵ</a:t>
                </a:r>
                <a:r>
                  <a:rPr lang="de-DE" dirty="0"/>
                  <a:t>K ∃rationale Folge 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), die gegen x konvergiert. ⇒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)) = (</a:t>
                </a:r>
                <a:r>
                  <a:rPr lang="de-DE" dirty="0" err="1"/>
                  <a:t>x</a:t>
                </a:r>
                <a:r>
                  <a:rPr lang="de-DE" baseline="-25000" dirty="0" err="1"/>
                  <a:t>n</a:t>
                </a:r>
                <a:r>
                  <a:rPr lang="de-DE" dirty="0"/>
                  <a:t>) konvergiert gegen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(x) und gegen x ⇒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dirty="0"/>
                  <a:t>(x) = x</a:t>
                </a:r>
              </a:p>
              <a:p>
                <a:pPr marL="0" indent="0">
                  <a:buNone/>
                </a:pPr>
                <a:r>
                  <a:rPr lang="de-DE" dirty="0"/>
                  <a:t>⇒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de-DE" b="1" dirty="0"/>
                  <a:t> </a:t>
                </a:r>
                <a:r>
                  <a:rPr lang="de-DE" dirty="0"/>
                  <a:t>= </a:t>
                </a:r>
                <a:r>
                  <a:rPr lang="de-DE" dirty="0" err="1"/>
                  <a:t>id</a:t>
                </a:r>
                <a:endParaRPr lang="de-D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de-D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D9E28019-A399-A430-A58E-37EF8B9450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7402" y="369870"/>
                <a:ext cx="11599524" cy="6195317"/>
              </a:xfrm>
              <a:blipFill>
                <a:blip r:embed="rId2"/>
                <a:stretch>
                  <a:fillRect l="-841" t="-1870" r="-21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56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A5301-2FAD-134D-4A61-02BB9BE5B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1578F73-57BB-2A75-5336-CF3557550F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77402" y="369870"/>
                <a:ext cx="11599524" cy="61953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3200" b="1" dirty="0"/>
                  <a:t>Korollar.</a:t>
                </a:r>
                <a:r>
                  <a:rPr lang="de-DE" sz="3200" dirty="0"/>
                  <a:t> Jede Menge der reellen Zahlen ist </a:t>
                </a:r>
                <a:r>
                  <a:rPr lang="de-DE" sz="3200" i="1" dirty="0"/>
                  <a:t>in eindeutiger Weise </a:t>
                </a:r>
                <a:r>
                  <a:rPr lang="de-DE" sz="3200" dirty="0"/>
                  <a:t>zu F/N isomorph.</a:t>
                </a:r>
              </a:p>
              <a:p>
                <a:pPr marL="0" indent="0">
                  <a:buNone/>
                </a:pPr>
                <a:r>
                  <a:rPr lang="de-DE" sz="3200" b="1" dirty="0"/>
                  <a:t>Beweis. </a:t>
                </a:r>
                <a:r>
                  <a:rPr lang="de-DE" sz="3200" dirty="0"/>
                  <a:t>Angenommen, </a:t>
                </a:r>
                <a14:m>
                  <m:oMath xmlns:m="http://schemas.openxmlformats.org/officeDocument/2006/math">
                    <m:r>
                      <a:rPr lang="de-D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sz="3200" b="1" dirty="0"/>
                  <a:t>* </a:t>
                </a:r>
                <a:r>
                  <a:rPr lang="de-DE" sz="3200" dirty="0"/>
                  <a:t>≠ </a:t>
                </a:r>
                <a14:m>
                  <m:oMath xmlns:m="http://schemas.openxmlformats.org/officeDocument/2006/math">
                    <m:r>
                      <a:rPr lang="de-D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3200" dirty="0"/>
                  <a:t>(also </a:t>
                </a:r>
                <a14:m>
                  <m:oMath xmlns:m="http://schemas.openxmlformats.org/officeDocument/2006/math">
                    <m:r>
                      <a:rPr lang="de-D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sz="3200" b="1" dirty="0"/>
                  <a:t>*</a:t>
                </a:r>
                <a:r>
                  <a:rPr lang="de-DE" sz="3200" baseline="30000" dirty="0"/>
                  <a:t>-1</a:t>
                </a:r>
                <a:r>
                  <a:rPr lang="de-DE" sz="3200" b="1" dirty="0"/>
                  <a:t> </a:t>
                </a:r>
                <a:r>
                  <a:rPr lang="de-DE" sz="3200" dirty="0"/>
                  <a:t>≠ </a:t>
                </a:r>
                <a14:m>
                  <m:oMath xmlns:m="http://schemas.openxmlformats.org/officeDocument/2006/math">
                    <m:r>
                      <a:rPr lang="de-D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sz="3200" baseline="30000" dirty="0"/>
                  <a:t>-1</a:t>
                </a:r>
                <a:r>
                  <a:rPr lang="de-DE" sz="3200" dirty="0"/>
                  <a:t>)</a:t>
                </a:r>
                <a:r>
                  <a:rPr lang="de-DE" sz="3200" b="1" dirty="0"/>
                  <a:t> </a:t>
                </a:r>
                <a:r>
                  <a:rPr lang="de-DE" sz="3200" dirty="0"/>
                  <a:t>sei ein Isomorphismus K</a:t>
                </a:r>
                <a14:m>
                  <m:oMath xmlns:m="http://schemas.openxmlformats.org/officeDocument/2006/math">
                    <m:r>
                      <a:rPr lang="de-DE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de-DE" sz="3200" dirty="0"/>
                  <a:t> F/N. Dann wäre </a:t>
                </a:r>
                <a14:m>
                  <m:oMath xmlns:m="http://schemas.openxmlformats.org/officeDocument/2006/math">
                    <m:r>
                      <a:rPr lang="de-D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sz="3200" b="1" dirty="0"/>
                  <a:t>*</a:t>
                </a:r>
                <a:r>
                  <a:rPr lang="de-DE" sz="3200" baseline="30000" dirty="0"/>
                  <a:t>-1</a:t>
                </a:r>
                <a:r>
                  <a:rPr lang="de-DE" sz="3200" dirty="0"/>
                  <a:t> ∘ </a:t>
                </a:r>
                <a14:m>
                  <m:oMath xmlns:m="http://schemas.openxmlformats.org/officeDocument/2006/math">
                    <m:r>
                      <a:rPr lang="de-D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sz="3200" b="1" dirty="0"/>
                  <a:t> </a:t>
                </a:r>
                <a:r>
                  <a:rPr lang="el-GR" sz="3200" dirty="0"/>
                  <a:t>ϵ</a:t>
                </a:r>
                <a:r>
                  <a:rPr lang="de-DE" sz="3200" dirty="0"/>
                  <a:t> Aut K \ {</a:t>
                </a:r>
                <a:r>
                  <a:rPr lang="de-DE" sz="3200" dirty="0" err="1"/>
                  <a:t>id</a:t>
                </a:r>
                <a:r>
                  <a:rPr lang="de-DE" sz="3200" dirty="0"/>
                  <a:t>} ↯ (zum vorigen Satz).</a:t>
                </a:r>
                <a:endParaRPr lang="de-DE" sz="32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de-D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1578F73-57BB-2A75-5336-CF3557550F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7402" y="369870"/>
                <a:ext cx="11599524" cy="6195317"/>
              </a:xfrm>
              <a:blipFill>
                <a:blip r:embed="rId2"/>
                <a:stretch>
                  <a:fillRect l="-1367" t="-20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4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20F99-CA23-A83B-7BBA-58D5F0A7D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Inhaltsverzeichnis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1AA9A5-679E-D817-3E5C-8C3E0D055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0.   Beschreibung von ℝ durch Axiome</a:t>
            </a:r>
          </a:p>
          <a:p>
            <a:pPr marL="514350" indent="-514350">
              <a:buAutoNum type="arabicPeriod"/>
            </a:pPr>
            <a:r>
              <a:rPr lang="de-DE" dirty="0"/>
              <a:t>Die natürlichen, ganzen und rationalen Zahlen in ℝ</a:t>
            </a:r>
          </a:p>
          <a:p>
            <a:pPr marL="514350" indent="-514350">
              <a:buAutoNum type="arabicPeriod"/>
            </a:pPr>
            <a:r>
              <a:rPr lang="de-DE" dirty="0"/>
              <a:t>Vollständigkeitssatz</a:t>
            </a:r>
          </a:p>
          <a:p>
            <a:pPr marL="514350" indent="-514350">
              <a:buAutoNum type="arabicPeriod"/>
            </a:pPr>
            <a:r>
              <a:rPr lang="de-DE" dirty="0"/>
              <a:t>Existenz und Eindeutigkeit von ℝ</a:t>
            </a:r>
          </a:p>
          <a:p>
            <a:pPr marL="514350" indent="-514350">
              <a:buAutoNum type="arabicPeriod"/>
            </a:pP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8236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D0FDD5-D6AC-3B8E-51A7-609A7B3EE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0. Beschreibung von ℝ durch Axiome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194277-61BD-5B3C-4880-05B3D4DB8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/>
              <a:t>Definition. </a:t>
            </a:r>
            <a:r>
              <a:rPr lang="de-DE" dirty="0"/>
              <a:t>Sei K eine Menge mit den Verknüpfungen + und ∙ sowie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/>
              <a:t>einer zweistelligen Relation ≤.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/>
              <a:t>(K, +, ∙, ≤) heißt </a:t>
            </a:r>
            <a:r>
              <a:rPr lang="de-DE" i="1" dirty="0"/>
              <a:t>Menge der reellen Zahlen </a:t>
            </a:r>
            <a:r>
              <a:rPr lang="de-DE" dirty="0"/>
              <a:t>genau dann, wenn folgende Axiome erfüllt sind: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/>
              <a:t>(R1) </a:t>
            </a:r>
            <a:r>
              <a:rPr lang="de-DE" dirty="0"/>
              <a:t>(K, +, ∙) ist ein Körper.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/>
              <a:t>(R2) </a:t>
            </a:r>
            <a:r>
              <a:rPr lang="de-DE" dirty="0"/>
              <a:t>≤ ist eine lineare/totale Ordnung auf K, die mit Addition und           Multiplikation verträglich ist (d.h. a ≤ b ⇒ a + c</a:t>
            </a:r>
            <a:r>
              <a:rPr lang="de-DE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de-DE" dirty="0"/>
              <a:t>≤ b + c ∀</a:t>
            </a:r>
            <a:r>
              <a:rPr lang="de-DE" dirty="0" err="1"/>
              <a:t>a,b,c</a:t>
            </a:r>
            <a:r>
              <a:rPr lang="el-GR" dirty="0"/>
              <a:t>ϵ</a:t>
            </a:r>
            <a:r>
              <a:rPr lang="de-DE" dirty="0"/>
              <a:t>K und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/>
              <a:t>a ≤ b ⇒ </a:t>
            </a:r>
            <a:r>
              <a:rPr lang="de-DE" dirty="0" err="1"/>
              <a:t>ac</a:t>
            </a:r>
            <a:r>
              <a:rPr lang="de-DE" dirty="0"/>
              <a:t> ≤ </a:t>
            </a:r>
            <a:r>
              <a:rPr lang="de-DE" dirty="0" err="1"/>
              <a:t>bc</a:t>
            </a:r>
            <a:r>
              <a:rPr lang="de-DE" dirty="0"/>
              <a:t> ∀</a:t>
            </a:r>
            <a:r>
              <a:rPr lang="de-DE" dirty="0" err="1"/>
              <a:t>a,b,c</a:t>
            </a:r>
            <a:r>
              <a:rPr lang="el-GR" dirty="0"/>
              <a:t>ϵ</a:t>
            </a:r>
            <a:r>
              <a:rPr lang="de-DE" dirty="0"/>
              <a:t>K mit c ≥ 0).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/>
              <a:t>(R3) </a:t>
            </a:r>
            <a:r>
              <a:rPr lang="de-DE" dirty="0"/>
              <a:t>Vollständigkeitsaxiom: Jede nicht leere, nach unten beschränkte Teilmenge M ⊆ K hat ein Infimum in K. </a:t>
            </a:r>
          </a:p>
          <a:p>
            <a:pPr marL="0" indent="0">
              <a:buNone/>
            </a:pP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28545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EA9B3-735F-4CA8-1E97-AADBC4252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13387" cy="1325563"/>
          </a:xfrm>
        </p:spPr>
        <p:txBody>
          <a:bodyPr>
            <a:normAutofit fontScale="90000"/>
          </a:bodyPr>
          <a:lstStyle/>
          <a:p>
            <a:r>
              <a:rPr lang="de-DE" dirty="0"/>
              <a:t>1. Die natürlichen, ganzen und rationalen Zahlen in ℝ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834EA9-F670-50F4-4776-BC9558469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71254"/>
            <a:ext cx="10874339" cy="556859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Sei (K, +, ∙, ≤) eine Menge der reellen Zahlen, entsprechend der vorigen Definition. Mithilfe von (R1) und (R2) sollen ℕ, ℤ und ℚ mit Teilmengen von K identifiziert werden.   </a:t>
            </a:r>
          </a:p>
          <a:p>
            <a:pPr marL="0" indent="0">
              <a:buNone/>
            </a:pPr>
            <a:r>
              <a:rPr lang="de-DE" b="1" dirty="0"/>
              <a:t>Definition. </a:t>
            </a:r>
            <a:r>
              <a:rPr lang="de-DE" dirty="0"/>
              <a:t>Eine Teilmenge M</a:t>
            </a:r>
            <a:r>
              <a:rPr lang="de-DE" b="1" dirty="0"/>
              <a:t> </a:t>
            </a:r>
            <a:r>
              <a:rPr lang="de-DE" dirty="0"/>
              <a:t>⊆ K heißt </a:t>
            </a:r>
            <a:r>
              <a:rPr lang="de-DE" i="1" dirty="0"/>
              <a:t>induktiv</a:t>
            </a:r>
            <a:r>
              <a:rPr lang="de-DE" dirty="0"/>
              <a:t>, falls gilt: </a:t>
            </a:r>
          </a:p>
          <a:p>
            <a:pPr marL="0" indent="0">
              <a:buNone/>
            </a:pPr>
            <a:r>
              <a:rPr lang="de-DE" dirty="0"/>
              <a:t>0</a:t>
            </a:r>
            <a:r>
              <a:rPr lang="el-GR" dirty="0"/>
              <a:t> ϵ</a:t>
            </a:r>
            <a:r>
              <a:rPr lang="de-DE" dirty="0"/>
              <a:t> M und ∀x</a:t>
            </a:r>
            <a:r>
              <a:rPr lang="el-GR" dirty="0"/>
              <a:t> ϵ</a:t>
            </a:r>
            <a:r>
              <a:rPr lang="de-DE" dirty="0"/>
              <a:t> M: x + 1 </a:t>
            </a:r>
            <a:r>
              <a:rPr lang="el-GR" dirty="0"/>
              <a:t>ϵ</a:t>
            </a:r>
            <a:r>
              <a:rPr lang="de-DE" dirty="0"/>
              <a:t> M.</a:t>
            </a:r>
          </a:p>
          <a:p>
            <a:pPr marL="0" indent="0">
              <a:buNone/>
            </a:pPr>
            <a:r>
              <a:rPr lang="de-DE" b="1" dirty="0"/>
              <a:t>Beispiele. </a:t>
            </a:r>
            <a:r>
              <a:rPr lang="de-DE" dirty="0"/>
              <a:t>K und K</a:t>
            </a:r>
            <a:r>
              <a:rPr lang="de-DE" baseline="30000" dirty="0"/>
              <a:t>+</a:t>
            </a:r>
            <a:r>
              <a:rPr lang="de-DE" dirty="0"/>
              <a:t> := {x</a:t>
            </a:r>
            <a:r>
              <a:rPr lang="el-GR" dirty="0"/>
              <a:t> ϵ</a:t>
            </a:r>
            <a:r>
              <a:rPr lang="de-DE" dirty="0"/>
              <a:t> K: x ≥ 0} sind induktiv.</a:t>
            </a:r>
          </a:p>
          <a:p>
            <a:pPr marL="0" indent="0">
              <a:buNone/>
            </a:pPr>
            <a:r>
              <a:rPr lang="de-DE" b="1" dirty="0"/>
              <a:t>Zu ℕ: </a:t>
            </a:r>
            <a:r>
              <a:rPr lang="de-DE" dirty="0"/>
              <a:t>Sei N der Schnitt aller induktiven Teilmengen von K. Mit S(x) := x + 1 als Nachfolgefunktion erfüllt N die Axiome (S1)-(S3) von ℕ:</a:t>
            </a:r>
          </a:p>
          <a:p>
            <a:r>
              <a:rPr lang="de-DE" dirty="0"/>
              <a:t>S </a:t>
            </a:r>
            <a:r>
              <a:rPr lang="de-DE" dirty="0" err="1"/>
              <a:t>injektiv</a:t>
            </a:r>
            <a:r>
              <a:rPr lang="de-DE" dirty="0"/>
              <a:t> ⇒ (S1)</a:t>
            </a:r>
          </a:p>
          <a:p>
            <a:r>
              <a:rPr lang="de-DE" dirty="0"/>
              <a:t>N ⊆ K</a:t>
            </a:r>
            <a:r>
              <a:rPr lang="de-DE" baseline="30000" dirty="0"/>
              <a:t>+</a:t>
            </a:r>
            <a:r>
              <a:rPr lang="de-DE" dirty="0"/>
              <a:t> ⇒ −1 ∉ N ⇒ 0 ∉ S(N) ⇒ (S2)</a:t>
            </a:r>
          </a:p>
          <a:p>
            <a:r>
              <a:rPr lang="de-DE" dirty="0"/>
              <a:t>0 </a:t>
            </a:r>
            <a:r>
              <a:rPr lang="el-GR" dirty="0"/>
              <a:t>ϵ</a:t>
            </a:r>
            <a:r>
              <a:rPr lang="de-DE" dirty="0"/>
              <a:t> M ⊆ N, S(M) ⊆ M ⇒ ∀x</a:t>
            </a:r>
            <a:r>
              <a:rPr lang="el-GR" dirty="0"/>
              <a:t> ϵ</a:t>
            </a:r>
            <a:r>
              <a:rPr lang="de-DE" dirty="0"/>
              <a:t> M: x + 1 = S(x) </a:t>
            </a:r>
            <a:r>
              <a:rPr lang="el-GR" dirty="0"/>
              <a:t>ϵ</a:t>
            </a:r>
            <a:r>
              <a:rPr lang="de-DE" dirty="0"/>
              <a:t> M ⇒ M induktiv ⇒ N ⊆ M         ⇒ M = N ⇒ (S3).</a:t>
            </a:r>
          </a:p>
          <a:p>
            <a:pPr marL="0" indent="0">
              <a:buNone/>
            </a:pPr>
            <a:r>
              <a:rPr lang="de-DE" dirty="0"/>
              <a:t>Nach dem Einzigkeitssatz sind ℕ und N in eindeutiger Weise isomorph.</a:t>
            </a:r>
          </a:p>
        </p:txBody>
      </p:sp>
    </p:spTree>
    <p:extLst>
      <p:ext uri="{BB962C8B-B14F-4D97-AF65-F5344CB8AC3E}">
        <p14:creationId xmlns:p14="http://schemas.microsoft.com/office/powerpoint/2010/main" val="114893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245554-B3B4-D183-CEA6-EB501BA00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0562"/>
            <a:ext cx="10515600" cy="5406401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Zu</a:t>
            </a:r>
            <a:r>
              <a:rPr lang="de-DE" dirty="0"/>
              <a:t> </a:t>
            </a:r>
            <a:r>
              <a:rPr lang="de-DE" b="1" dirty="0"/>
              <a:t>ℤ: </a:t>
            </a:r>
            <a:r>
              <a:rPr lang="de-DE" dirty="0"/>
              <a:t>Sei Z ⊆ K der kleinste Unterring, der die 1 enthält. Dann ist ℕ ⊆ Z:</a:t>
            </a:r>
          </a:p>
          <a:p>
            <a:r>
              <a:rPr lang="de-DE" dirty="0"/>
              <a:t>Induktion: IA: 1</a:t>
            </a:r>
            <a:r>
              <a:rPr lang="el-GR" dirty="0"/>
              <a:t> ϵ</a:t>
            </a:r>
            <a:r>
              <a:rPr lang="de-DE" dirty="0"/>
              <a:t> Z; IS: 1,n</a:t>
            </a:r>
            <a:r>
              <a:rPr lang="el-GR" dirty="0"/>
              <a:t> ϵ</a:t>
            </a:r>
            <a:r>
              <a:rPr lang="de-DE" dirty="0"/>
              <a:t> Z ⇒ n + 1 </a:t>
            </a:r>
            <a:r>
              <a:rPr lang="el-GR" dirty="0"/>
              <a:t>ϵ</a:t>
            </a:r>
            <a:r>
              <a:rPr lang="de-DE" dirty="0"/>
              <a:t> Z.</a:t>
            </a:r>
          </a:p>
          <a:p>
            <a:pPr marL="0" indent="0">
              <a:buNone/>
            </a:pPr>
            <a:r>
              <a:rPr lang="de-DE" dirty="0"/>
              <a:t>Als kleinster Integritätsring, der ℕ umfasst, ist Z in eindeutiger Weise zu ℤ isomorph (siehe 1.3.2 im Buch).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Zu ℚ: </a:t>
            </a:r>
            <a:r>
              <a:rPr lang="de-DE" dirty="0"/>
              <a:t>Sei Q ⊆ K der kleinste Unterkörper. Dann ist Q insbesondere ein Ring, also ist ℤ als kleinster Unterring in Q enthalten. Somit ist Q als kleinster Körper, der ℤ als </a:t>
            </a:r>
            <a:r>
              <a:rPr lang="de-DE"/>
              <a:t>Unterring enthält, </a:t>
            </a:r>
            <a:r>
              <a:rPr lang="de-DE" dirty="0"/>
              <a:t>in eindeutiger Weise zu ℚ isomorph (siehe 1.4.2 im Buch).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7008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7EFCA52-6F88-E316-3F98-B86A66D52F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7676" y="297712"/>
                <a:ext cx="11904324" cy="65602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b="1" dirty="0"/>
                  <a:t>Satz. </a:t>
                </a:r>
                <a:r>
                  <a:rPr lang="de-DE" dirty="0"/>
                  <a:t>Sei (K, +, ∙, ≤) eine Menge der reellen Zahlen. Dann sind äquivalent:</a:t>
                </a:r>
              </a:p>
              <a:p>
                <a:pPr marL="571500" indent="-571500">
                  <a:buAutoNum type="romanLcParenBoth"/>
                </a:pPr>
                <a:r>
                  <a:rPr lang="de-DE" dirty="0"/>
                  <a:t>K ist archimedisch geordnet (d.h. ∀</a:t>
                </a:r>
                <a:r>
                  <a:rPr lang="de-DE" dirty="0" err="1"/>
                  <a:t>a≠b</a:t>
                </a:r>
                <a:r>
                  <a:rPr lang="el-GR" dirty="0"/>
                  <a:t>ϵ</a:t>
                </a:r>
                <a:r>
                  <a:rPr lang="de-DE" dirty="0"/>
                  <a:t>K mit </a:t>
                </a:r>
                <a:r>
                  <a:rPr lang="de-DE" dirty="0" err="1"/>
                  <a:t>a,b</a:t>
                </a:r>
                <a:r>
                  <a:rPr lang="de-DE" dirty="0"/>
                  <a:t> &gt; 0 ∃n</a:t>
                </a:r>
                <a:r>
                  <a:rPr lang="el-GR" dirty="0"/>
                  <a:t>ϵ</a:t>
                </a:r>
                <a:r>
                  <a:rPr lang="de-DE" dirty="0"/>
                  <a:t>ℕ: na &gt; b)</a:t>
                </a:r>
              </a:p>
              <a:p>
                <a:pPr marL="571500" indent="-571500">
                  <a:buAutoNum type="romanLcParenBoth"/>
                </a:pPr>
                <a:r>
                  <a:rPr lang="de-DE" dirty="0"/>
                  <a:t>ℚ liegt dicht in K (d.h. ∀</a:t>
                </a:r>
                <a:r>
                  <a:rPr lang="de-DE" dirty="0" err="1"/>
                  <a:t>x,y</a:t>
                </a:r>
                <a:r>
                  <a:rPr lang="el-GR" dirty="0"/>
                  <a:t>ϵ</a:t>
                </a:r>
                <a:r>
                  <a:rPr lang="de-DE" dirty="0"/>
                  <a:t>K mit x &lt; y ∃r</a:t>
                </a:r>
                <a:r>
                  <a:rPr lang="el-GR" dirty="0"/>
                  <a:t>ϵ</a:t>
                </a:r>
                <a:r>
                  <a:rPr lang="de-DE" dirty="0"/>
                  <a:t>ℚ: x &lt; r &lt; y.</a:t>
                </a:r>
              </a:p>
              <a:p>
                <a:pPr marL="0" indent="0">
                  <a:buNone/>
                </a:pPr>
                <a:r>
                  <a:rPr lang="de-DE" b="1" dirty="0"/>
                  <a:t>Beweis. </a:t>
                </a:r>
                <a:r>
                  <a:rPr lang="de-DE" dirty="0"/>
                  <a:t>„(ii) ⇒ (i)“: Seien </a:t>
                </a:r>
                <a:r>
                  <a:rPr lang="de-DE" dirty="0" err="1"/>
                  <a:t>a,b</a:t>
                </a:r>
                <a:r>
                  <a:rPr lang="de-DE" dirty="0"/>
                  <a:t> &gt; 0 zwei Elemente in K. </a:t>
                </a:r>
              </a:p>
              <a:p>
                <a:pPr marL="0" indent="0">
                  <a:buNone/>
                </a:pPr>
                <a:r>
                  <a:rPr lang="de-DE" dirty="0"/>
                  <a:t>ℚ dicht in K ⇒ ∃</a:t>
                </a:r>
                <a:r>
                  <a:rPr lang="de-DE" dirty="0" err="1"/>
                  <a:t>r≠s</a:t>
                </a:r>
                <a:r>
                  <a:rPr lang="el-GR" dirty="0"/>
                  <a:t>ϵ</a:t>
                </a:r>
                <a:r>
                  <a:rPr lang="de-DE" dirty="0"/>
                  <a:t>ℚ mit 0 &lt; r &lt; a und b &lt; s</a:t>
                </a:r>
              </a:p>
              <a:p>
                <a:pPr marL="0" indent="0">
                  <a:buNone/>
                </a:pPr>
                <a:r>
                  <a:rPr lang="de-DE" dirty="0"/>
                  <a:t>ℚ archimedisch geordnet ⇒ ∃n</a:t>
                </a:r>
                <a:r>
                  <a:rPr lang="el-GR" dirty="0"/>
                  <a:t>ϵ</a:t>
                </a:r>
                <a:r>
                  <a:rPr lang="de-DE" dirty="0"/>
                  <a:t>ℕ mit </a:t>
                </a:r>
                <a:r>
                  <a:rPr lang="de-DE" dirty="0" err="1"/>
                  <a:t>nr</a:t>
                </a:r>
                <a:r>
                  <a:rPr lang="de-DE" dirty="0"/>
                  <a:t> &gt; s</a:t>
                </a:r>
              </a:p>
              <a:p>
                <a:pPr marL="0" indent="0">
                  <a:buNone/>
                </a:pPr>
                <a:r>
                  <a:rPr lang="de-DE" dirty="0"/>
                  <a:t>Also: na ≥ </a:t>
                </a:r>
                <a:r>
                  <a:rPr lang="de-DE" dirty="0" err="1"/>
                  <a:t>nr</a:t>
                </a:r>
                <a:r>
                  <a:rPr lang="de-DE" dirty="0"/>
                  <a:t> &gt; s &gt; b.</a:t>
                </a:r>
              </a:p>
              <a:p>
                <a:pPr marL="0" indent="0">
                  <a:buNone/>
                </a:pPr>
                <a:r>
                  <a:rPr lang="de-DE" dirty="0"/>
                  <a:t>„(i) ⇒ (ii)“: Seien </a:t>
                </a:r>
                <a:r>
                  <a:rPr lang="de-DE" dirty="0" err="1"/>
                  <a:t>x,y</a:t>
                </a:r>
                <a:r>
                  <a:rPr lang="el-GR" dirty="0"/>
                  <a:t>ϵ</a:t>
                </a:r>
                <a:r>
                  <a:rPr lang="de-DE" dirty="0"/>
                  <a:t>K mit x &lt; y. K archimedisch geordnet ⇒ für a = 1 und </a:t>
                </a:r>
              </a:p>
              <a:p>
                <a:pPr marL="0" indent="0">
                  <a:buNone/>
                </a:pPr>
                <a:r>
                  <a:rPr lang="de-DE" dirty="0"/>
                  <a:t>b = (y – x)</a:t>
                </a:r>
                <a:r>
                  <a:rPr lang="de-DE" baseline="30000" dirty="0"/>
                  <a:t>-1 </a:t>
                </a:r>
                <a:r>
                  <a:rPr lang="de-DE" dirty="0"/>
                  <a:t>&gt; 0 existiert n</a:t>
                </a:r>
                <a:r>
                  <a:rPr lang="el-GR" dirty="0"/>
                  <a:t>ϵ</a:t>
                </a:r>
                <a:r>
                  <a:rPr lang="de-DE" dirty="0"/>
                  <a:t>ℕ mit n &gt; (y – x)</a:t>
                </a:r>
                <a:r>
                  <a:rPr lang="de-DE" baseline="30000" dirty="0"/>
                  <a:t>-1</a:t>
                </a:r>
                <a:r>
                  <a:rPr lang="de-DE" dirty="0"/>
                  <a:t>. Wähle m</a:t>
                </a:r>
                <a:r>
                  <a:rPr lang="el-GR" dirty="0"/>
                  <a:t>ϵ</a:t>
                </a:r>
                <a:r>
                  <a:rPr lang="de-DE" dirty="0"/>
                  <a:t>ℤ mit m ≤ </a:t>
                </a:r>
                <a:r>
                  <a:rPr lang="de-DE" dirty="0" err="1"/>
                  <a:t>xn</a:t>
                </a:r>
                <a:r>
                  <a:rPr lang="de-DE" dirty="0"/>
                  <a:t> &lt; m + 1, also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de-D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box>
                  </m:oMath>
                </a14:m>
                <a:r>
                  <a:rPr lang="de-DE" dirty="0"/>
                  <a:t> ≤ x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dirty="0"/>
                  <a:t>. Dann gilt: </a:t>
                </a:r>
              </a:p>
              <a:p>
                <a:pPr marL="0" indent="0">
                  <a:buNone/>
                </a:pPr>
                <a:r>
                  <a:rPr lang="de-DE" dirty="0"/>
                  <a:t>x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dirty="0"/>
                  <a:t> ≤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dirty="0"/>
                  <a:t> = 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dirty="0"/>
                  <a:t> &lt; y, weil (y – x)</a:t>
                </a:r>
                <a:r>
                  <a:rPr lang="de-DE" baseline="30000" dirty="0"/>
                  <a:t>-1 </a:t>
                </a:r>
                <a:r>
                  <a:rPr lang="de-DE" dirty="0"/>
                  <a:t>&lt; n ⇒ 1 &lt; n(y – x) 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dirty="0"/>
                  <a:t> &lt; y – x ⇒ 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dirty="0"/>
                  <a:t> &lt; y.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endParaRPr lang="de-DE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de-DE" dirty="0">
                    <a:ea typeface="Cambria Math" panose="02040503050406030204" pitchFamily="18" charset="0"/>
                  </a:rPr>
                  <a:t>												    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7EFCA52-6F88-E316-3F98-B86A66D52F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7676" y="297712"/>
                <a:ext cx="11904324" cy="6560288"/>
              </a:xfrm>
              <a:blipFill>
                <a:blip r:embed="rId2"/>
                <a:stretch>
                  <a:fillRect l="-1075" t="-1580" r="-4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445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D727F-360E-CC0A-17B3-D4B755EBE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70" y="0"/>
            <a:ext cx="10515600" cy="955497"/>
          </a:xfrm>
        </p:spPr>
        <p:txBody>
          <a:bodyPr/>
          <a:lstStyle/>
          <a:p>
            <a:r>
              <a:rPr lang="de-DE" dirty="0"/>
              <a:t>2. Vollständigkeitssatz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F2433280-3A6D-AE58-2F28-4C62C8F03D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93670" y="955497"/>
                <a:ext cx="11706546" cy="575352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Die Formulierungen von Vollständigkeit im Kontext von Fundamentalfolgen und </a:t>
                </a:r>
                <a:r>
                  <a:rPr lang="de-DE" dirty="0" err="1"/>
                  <a:t>Dedekindschen</a:t>
                </a:r>
                <a:r>
                  <a:rPr lang="de-DE" dirty="0"/>
                  <a:t> Schnitten sind äquivalent zu (R3). Um dies zu zeigen, zunächst zwei Lemmata:</a:t>
                </a:r>
              </a:p>
              <a:p>
                <a:pPr marL="0" indent="0">
                  <a:buNone/>
                </a:pPr>
                <a:endParaRPr lang="de-DE" sz="2800" b="1" dirty="0"/>
              </a:p>
              <a:p>
                <a:pPr marL="0" indent="0">
                  <a:buNone/>
                </a:pPr>
                <a:r>
                  <a:rPr lang="de-DE" sz="2800" b="1" dirty="0"/>
                  <a:t>Lemma 1. </a:t>
                </a:r>
                <a:r>
                  <a:rPr lang="de-DE" sz="2800" dirty="0"/>
                  <a:t>Jede Folge (a</a:t>
                </a:r>
                <a:r>
                  <a:rPr lang="de-DE" sz="2800" baseline="-25000" dirty="0"/>
                  <a:t>n</a:t>
                </a:r>
                <a:r>
                  <a:rPr lang="de-DE" sz="2800" dirty="0"/>
                  <a:t>) in K besitzt eine monotone Teilfolge. </a:t>
                </a:r>
              </a:p>
              <a:p>
                <a:pPr marL="0" indent="0">
                  <a:buNone/>
                </a:pPr>
                <a:r>
                  <a:rPr lang="de-DE" sz="2800" b="1" dirty="0"/>
                  <a:t>Beweis. </a:t>
                </a:r>
                <a:r>
                  <a:rPr lang="de-DE" sz="2800" dirty="0" err="1"/>
                  <a:t>a</a:t>
                </a:r>
                <a:r>
                  <a:rPr lang="de-DE" sz="2800" baseline="-25000" dirty="0" err="1"/>
                  <a:t>k</a:t>
                </a:r>
                <a:r>
                  <a:rPr lang="de-DE" sz="2800" dirty="0"/>
                  <a:t> heißt Spitze von (a</a:t>
                </a:r>
                <a:r>
                  <a:rPr lang="de-DE" sz="2800" baseline="-25000" dirty="0"/>
                  <a:t>n</a:t>
                </a:r>
                <a:r>
                  <a:rPr lang="de-DE" sz="2800" dirty="0"/>
                  <a:t>) beim Index k</a:t>
                </a:r>
                <a:r>
                  <a:rPr lang="el-GR" sz="2800" dirty="0"/>
                  <a:t>ϵ</a:t>
                </a:r>
                <a:r>
                  <a:rPr lang="de-DE" sz="2800" dirty="0"/>
                  <a:t>ℕ, wenn </a:t>
                </a:r>
                <a:r>
                  <a:rPr lang="de-DE" sz="2800" dirty="0" err="1"/>
                  <a:t>a</a:t>
                </a:r>
                <a:r>
                  <a:rPr lang="de-DE" sz="2800" baseline="-25000" dirty="0" err="1"/>
                  <a:t>k</a:t>
                </a:r>
                <a:r>
                  <a:rPr lang="de-DE" sz="2800" dirty="0"/>
                  <a:t> ≥ a</a:t>
                </a:r>
                <a:r>
                  <a:rPr lang="de-DE" sz="2800" baseline="-25000" dirty="0"/>
                  <a:t>n</a:t>
                </a:r>
                <a:r>
                  <a:rPr lang="de-DE" sz="2800" dirty="0"/>
                  <a:t> ∀n ≥ k.</a:t>
                </a:r>
              </a:p>
              <a:p>
                <a:pPr marL="0" indent="0">
                  <a:buNone/>
                </a:pPr>
                <a:r>
                  <a:rPr lang="de-DE" sz="2800" u="sng" dirty="0"/>
                  <a:t>Fall 1:</a:t>
                </a:r>
                <a:r>
                  <a:rPr lang="de-DE" sz="2800" dirty="0"/>
                  <a:t> (a</a:t>
                </a:r>
                <a:r>
                  <a:rPr lang="de-DE" sz="2800" baseline="-25000" dirty="0"/>
                  <a:t>n</a:t>
                </a:r>
                <a:r>
                  <a:rPr lang="de-DE" sz="2800" dirty="0"/>
                  <a:t>) hat unendlich viele Spitzen. Dann bilden diese eine monoton fallende Teilfolge.</a:t>
                </a:r>
              </a:p>
              <a:p>
                <a:pPr marL="0" indent="0">
                  <a:buNone/>
                </a:pPr>
                <a:r>
                  <a:rPr lang="de-DE" sz="2800" u="sng" dirty="0"/>
                  <a:t>Fall 2:</a:t>
                </a:r>
                <a:r>
                  <a:rPr lang="de-DE" sz="2800" dirty="0"/>
                  <a:t> (a</a:t>
                </a:r>
                <a:r>
                  <a:rPr lang="de-DE" sz="2800" baseline="-25000" dirty="0"/>
                  <a:t>n</a:t>
                </a:r>
                <a:r>
                  <a:rPr lang="de-DE" sz="2800" dirty="0"/>
                  <a:t>) hat höchstens endlich viele Spitzen. Sei k</a:t>
                </a:r>
                <a:r>
                  <a:rPr lang="el-GR" sz="2800" dirty="0"/>
                  <a:t>ϵ</a:t>
                </a:r>
                <a:r>
                  <a:rPr lang="de-DE" sz="2800" dirty="0"/>
                  <a:t>ℕ der Index der letzten Spitze (falls keine Spitze: k=0). Setze n</a:t>
                </a:r>
                <a:r>
                  <a:rPr lang="de-DE" sz="2800" baseline="-25000" dirty="0"/>
                  <a:t>0 </a:t>
                </a:r>
                <a:r>
                  <a:rPr lang="de-DE" sz="2800" dirty="0"/>
                  <a:t>:= k + 1. a</a:t>
                </a:r>
                <a:r>
                  <a:rPr lang="de-DE" sz="2800" baseline="-25000" dirty="0"/>
                  <a:t>n</a:t>
                </a:r>
                <a:r>
                  <a:rPr lang="de-DE" sz="2800" baseline="-50000" dirty="0"/>
                  <a:t>0</a:t>
                </a:r>
                <a:r>
                  <a:rPr lang="de-DE" sz="2800" dirty="0"/>
                  <a:t> keine Spitze ⇒ ∃n</a:t>
                </a:r>
                <a:r>
                  <a:rPr lang="de-DE" sz="2800" baseline="-25000" dirty="0"/>
                  <a:t>1 </a:t>
                </a:r>
                <a:r>
                  <a:rPr lang="de-DE" sz="2800" dirty="0"/>
                  <a:t>&gt; n</a:t>
                </a:r>
                <a:r>
                  <a:rPr lang="de-DE" sz="2800" baseline="-25000" dirty="0"/>
                  <a:t>0</a:t>
                </a:r>
                <a:r>
                  <a:rPr lang="de-DE" sz="2800" dirty="0"/>
                  <a:t> mit a</a:t>
                </a:r>
                <a:r>
                  <a:rPr lang="de-DE" sz="2800" baseline="-25000" dirty="0"/>
                  <a:t>n</a:t>
                </a:r>
                <a:r>
                  <a:rPr lang="de-DE" sz="2800" baseline="-50000" dirty="0"/>
                  <a:t>1 </a:t>
                </a:r>
                <a:r>
                  <a:rPr lang="de-DE" sz="2800" dirty="0"/>
                  <a:t>&gt; a</a:t>
                </a:r>
                <a:r>
                  <a:rPr lang="de-DE" sz="2800" baseline="-25000" dirty="0"/>
                  <a:t>n</a:t>
                </a:r>
                <a:r>
                  <a:rPr lang="de-DE" sz="2800" baseline="-50000" dirty="0"/>
                  <a:t>0</a:t>
                </a:r>
                <a:r>
                  <a:rPr lang="de-DE" sz="2800" dirty="0"/>
                  <a:t>. Man wiederholt dieses Argument und erhält so eine monoton wachsende Teilfolge. 			  												 	  </a:t>
                </a:r>
                <a:r>
                  <a:rPr lang="de-DE" dirty="0"/>
                  <a:t> </a:t>
                </a:r>
                <a:r>
                  <a:rPr lang="de-DE" sz="2800" dirty="0"/>
                  <a:t> </a:t>
                </a:r>
                <a14:m>
                  <m:oMath xmlns:m="http://schemas.openxmlformats.org/officeDocument/2006/math">
                    <m:r>
                      <a:rPr lang="de-D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endParaRPr lang="de-DE" sz="2800" b="1" dirty="0"/>
              </a:p>
              <a:p>
                <a:pPr marL="0" indent="0">
                  <a:buNone/>
                </a:pPr>
                <a:r>
                  <a:rPr lang="de-DE" sz="2800" b="1" dirty="0"/>
                  <a:t>Lemma 2. </a:t>
                </a:r>
                <a:r>
                  <a:rPr lang="de-DE" sz="2800" dirty="0"/>
                  <a:t>Jede Cauchy-Folge (a</a:t>
                </a:r>
                <a:r>
                  <a:rPr lang="de-DE" sz="2800" baseline="-25000" dirty="0"/>
                  <a:t>n</a:t>
                </a:r>
                <a:r>
                  <a:rPr lang="de-DE" sz="2800" dirty="0"/>
                  <a:t>) in K ist beschränkt.</a:t>
                </a:r>
              </a:p>
              <a:p>
                <a:pPr marL="0" indent="0">
                  <a:buNone/>
                </a:pPr>
                <a:r>
                  <a:rPr lang="de-DE" sz="2800" b="1" dirty="0"/>
                  <a:t>Beweis. </a:t>
                </a:r>
                <a:r>
                  <a:rPr lang="de-DE" sz="2800" dirty="0"/>
                  <a:t>∃k</a:t>
                </a:r>
                <a:r>
                  <a:rPr lang="el-GR" sz="2800" dirty="0"/>
                  <a:t>ϵ</a:t>
                </a:r>
                <a:r>
                  <a:rPr lang="de-DE" sz="2800" dirty="0"/>
                  <a:t>ℕ: |a</a:t>
                </a:r>
                <a:r>
                  <a:rPr lang="de-DE" sz="2800" baseline="-25000" dirty="0"/>
                  <a:t>m</a:t>
                </a:r>
                <a:r>
                  <a:rPr lang="de-DE" sz="2800" dirty="0"/>
                  <a:t> – a</a:t>
                </a:r>
                <a:r>
                  <a:rPr lang="de-DE" sz="2800" baseline="-25000" dirty="0"/>
                  <a:t>n</a:t>
                </a:r>
                <a:r>
                  <a:rPr lang="de-DE" sz="2800" dirty="0"/>
                  <a:t>|&lt; 1 ∀</a:t>
                </a:r>
                <a:r>
                  <a:rPr lang="de-DE" sz="2800" dirty="0" err="1"/>
                  <a:t>m,n</a:t>
                </a:r>
                <a:r>
                  <a:rPr lang="de-DE" sz="2800" dirty="0"/>
                  <a:t> ≥ k. ⇒ a</a:t>
                </a:r>
                <a:r>
                  <a:rPr lang="de-DE" sz="2800" baseline="-25000" dirty="0"/>
                  <a:t>n </a:t>
                </a:r>
                <a:r>
                  <a:rPr lang="el-GR" sz="2800" dirty="0"/>
                  <a:t>ϵ</a:t>
                </a:r>
                <a:r>
                  <a:rPr lang="de-DE" sz="2800" dirty="0"/>
                  <a:t> (</a:t>
                </a:r>
                <a:r>
                  <a:rPr lang="de-DE" sz="2800" dirty="0" err="1"/>
                  <a:t>a</a:t>
                </a:r>
                <a:r>
                  <a:rPr lang="de-DE" sz="2800" baseline="-25000" dirty="0" err="1"/>
                  <a:t>k</a:t>
                </a:r>
                <a:r>
                  <a:rPr lang="de-DE" sz="2800" dirty="0"/>
                  <a:t> – 1, </a:t>
                </a:r>
                <a:r>
                  <a:rPr lang="de-DE" sz="2800" dirty="0" err="1"/>
                  <a:t>a</a:t>
                </a:r>
                <a:r>
                  <a:rPr lang="de-DE" sz="2800" baseline="-25000" dirty="0" err="1"/>
                  <a:t>k</a:t>
                </a:r>
                <a:r>
                  <a:rPr lang="de-DE" sz="2800" dirty="0"/>
                  <a:t> + 1) ∀n ≥ k und das Intervall ist beschränkt. Ebenso ist die endliche Menge {a</a:t>
                </a:r>
                <a:r>
                  <a:rPr lang="de-DE" sz="2800" baseline="-25000" dirty="0"/>
                  <a:t>0</a:t>
                </a:r>
                <a:r>
                  <a:rPr lang="de-DE" sz="2800" dirty="0"/>
                  <a:t>,…,a</a:t>
                </a:r>
                <a:r>
                  <a:rPr lang="de-DE" sz="2800" baseline="-25000" dirty="0"/>
                  <a:t>k-1</a:t>
                </a:r>
                <a:r>
                  <a:rPr lang="de-DE" sz="2800" dirty="0"/>
                  <a:t>} beschränkt. Somit ist die Menge aller Folgeglieder beschränkt. </a:t>
                </a:r>
                <a:r>
                  <a:rPr lang="de-DE" sz="2800" b="1" dirty="0"/>
                  <a:t>																					    </a:t>
                </a:r>
                <a14:m>
                  <m:oMath xmlns:m="http://schemas.openxmlformats.org/officeDocument/2006/math"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endParaRPr lang="de-DE" sz="2800" dirty="0"/>
              </a:p>
              <a:p>
                <a:pPr marL="0" indent="0">
                  <a:buNone/>
                </a:pPr>
                <a:endParaRPr lang="de-DE" b="1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F2433280-3A6D-AE58-2F28-4C62C8F03D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3670" y="955497"/>
                <a:ext cx="11706546" cy="5753527"/>
              </a:xfrm>
              <a:blipFill>
                <a:blip r:embed="rId2"/>
                <a:stretch>
                  <a:fillRect l="-781" t="-2013" r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248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CCFD910-7980-432F-BAD4-D78BE8E754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9869" y="359596"/>
                <a:ext cx="11599523" cy="6400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b="1" dirty="0"/>
                  <a:t>Satz. </a:t>
                </a:r>
                <a:r>
                  <a:rPr lang="de-DE" sz="2400" dirty="0"/>
                  <a:t>(K, +, ∙, ≤) erfülle (R1) und (R2). Dann sind äquivalent:</a:t>
                </a:r>
              </a:p>
              <a:p>
                <a:pPr marL="0" indent="0">
                  <a:buNone/>
                </a:pPr>
                <a:r>
                  <a:rPr lang="de-DE" sz="2400" b="1" dirty="0"/>
                  <a:t>(a) </a:t>
                </a:r>
                <a:r>
                  <a:rPr lang="de-DE" sz="2400" dirty="0"/>
                  <a:t>(R3): Jede nicht leere, nach unten beschränkte Teilmenge M ⊆ K hat ein Infimum in K. </a:t>
                </a:r>
              </a:p>
              <a:p>
                <a:pPr marL="0" indent="0">
                  <a:buNone/>
                </a:pPr>
                <a:r>
                  <a:rPr lang="de-DE" sz="2400" b="1" dirty="0"/>
                  <a:t>(a‘) </a:t>
                </a:r>
                <a:r>
                  <a:rPr lang="de-DE" sz="2400" dirty="0"/>
                  <a:t>Jede nicht leere, nach oben beschränkte Teilmenge M ⊆ K hat </a:t>
                </a:r>
                <a:r>
                  <a:rPr lang="de-DE" sz="2400"/>
                  <a:t>ein Supremum </a:t>
                </a:r>
                <a:r>
                  <a:rPr lang="de-DE" sz="2400" dirty="0"/>
                  <a:t>in K. </a:t>
                </a:r>
              </a:p>
              <a:p>
                <a:pPr marL="0" indent="0">
                  <a:buNone/>
                </a:pPr>
                <a:r>
                  <a:rPr lang="de-DE" sz="2400" b="1" dirty="0"/>
                  <a:t>(b)</a:t>
                </a:r>
                <a:r>
                  <a:rPr lang="de-DE" sz="2400" dirty="0"/>
                  <a:t> Wenn (a, b) ein Schnitt in K ist ((D1)-(D4) gelten, wenn man Elemente aus K anstelle von Elementen aus ℚ nimmt), hat a ein Maximum.</a:t>
                </a:r>
              </a:p>
              <a:p>
                <a:pPr marL="0" indent="0">
                  <a:buNone/>
                </a:pPr>
                <a:r>
                  <a:rPr lang="de-DE" sz="2400" b="1" dirty="0"/>
                  <a:t>(c) </a:t>
                </a:r>
                <a:r>
                  <a:rPr lang="de-DE" sz="2400" dirty="0"/>
                  <a:t>Jede nach unten beschränkte, monoton fallende Folge konvergiert in K.</a:t>
                </a:r>
              </a:p>
              <a:p>
                <a:pPr marL="0" indent="0">
                  <a:buNone/>
                </a:pPr>
                <a:r>
                  <a:rPr lang="de-DE" sz="2400" b="1" dirty="0"/>
                  <a:t>(c‘) </a:t>
                </a:r>
                <a:r>
                  <a:rPr lang="de-DE" sz="2400" dirty="0"/>
                  <a:t>Jede nach oben beschränkte, monoton steigende Folge konvergiert in K.</a:t>
                </a:r>
              </a:p>
              <a:p>
                <a:pPr marL="0" indent="0">
                  <a:buNone/>
                </a:pPr>
                <a:r>
                  <a:rPr lang="de-DE" sz="2400" b="1" dirty="0"/>
                  <a:t>(d) </a:t>
                </a:r>
                <a:r>
                  <a:rPr lang="de-DE" sz="2400" dirty="0"/>
                  <a:t>K ist archimedisch geordnet und jede Cauchy-Folge in K konvergiert in K.</a:t>
                </a:r>
              </a:p>
              <a:p>
                <a:pPr marL="0" indent="0">
                  <a:buNone/>
                </a:pPr>
                <a:r>
                  <a:rPr lang="de-DE" sz="2400" b="1" dirty="0"/>
                  <a:t>(e)</a:t>
                </a:r>
                <a:r>
                  <a:rPr lang="de-DE" sz="2400" dirty="0"/>
                  <a:t> K ist archimedisch geordnet und für jede Intervallschachtelung </a:t>
                </a:r>
              </a:p>
              <a:p>
                <a:pPr marL="0" indent="0">
                  <a:buNone/>
                </a:pPr>
                <a:r>
                  <a:rPr lang="de-DE" sz="2400" dirty="0"/>
                  <a:t>I</a:t>
                </a:r>
                <a:r>
                  <a:rPr lang="de-DE" sz="2400" baseline="-25000" dirty="0"/>
                  <a:t>0 </a:t>
                </a:r>
                <a:r>
                  <a:rPr lang="de-DE" sz="2400" b="0" i="0" dirty="0">
                    <a:solidFill>
                      <a:srgbClr val="474747"/>
                    </a:solidFill>
                    <a:effectLst/>
                    <a:latin typeface="Google Sans"/>
                  </a:rPr>
                  <a:t>⊇ I</a:t>
                </a:r>
                <a:r>
                  <a:rPr lang="de-DE" sz="2400" b="0" i="0" baseline="-25000" dirty="0">
                    <a:solidFill>
                      <a:srgbClr val="474747"/>
                    </a:solidFill>
                    <a:effectLst/>
                    <a:latin typeface="Google Sans"/>
                  </a:rPr>
                  <a:t>1 </a:t>
                </a:r>
                <a:r>
                  <a:rPr lang="de-DE" sz="2400" b="0" i="0" dirty="0">
                    <a:solidFill>
                      <a:srgbClr val="474747"/>
                    </a:solidFill>
                    <a:effectLst/>
                    <a:latin typeface="Google Sans"/>
                  </a:rPr>
                  <a:t>⊇…⊇ I</a:t>
                </a:r>
                <a:r>
                  <a:rPr lang="de-DE" sz="2400" b="0" i="0" baseline="-25000" dirty="0">
                    <a:solidFill>
                      <a:srgbClr val="474747"/>
                    </a:solidFill>
                    <a:effectLst/>
                    <a:latin typeface="Google Sans"/>
                  </a:rPr>
                  <a:t>n </a:t>
                </a:r>
                <a:r>
                  <a:rPr lang="de-DE" sz="2400" b="0" i="0" dirty="0">
                    <a:solidFill>
                      <a:srgbClr val="474747"/>
                    </a:solidFill>
                    <a:effectLst/>
                    <a:latin typeface="Google Sans"/>
                  </a:rPr>
                  <a:t>⊇… in K, bei der die Länge von I</a:t>
                </a:r>
                <a:r>
                  <a:rPr lang="de-DE" sz="2400" b="0" i="0" baseline="-25000" dirty="0">
                    <a:solidFill>
                      <a:srgbClr val="474747"/>
                    </a:solidFill>
                    <a:effectLst/>
                    <a:latin typeface="Google Sans"/>
                  </a:rPr>
                  <a:t>n </a:t>
                </a:r>
                <a:r>
                  <a:rPr lang="de-DE" sz="2400" b="0" i="0" dirty="0">
                    <a:solidFill>
                      <a:srgbClr val="474747"/>
                    </a:solidFill>
                    <a:effectLst/>
                    <a:latin typeface="Google Sans"/>
                  </a:rPr>
                  <a:t>gegen 0 konvergiert (falls n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solidFill>
                          <a:srgbClr val="47474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de-DE" sz="2400" dirty="0"/>
                  <a:t>∞), existiert genau ein s</a:t>
                </a:r>
                <a:r>
                  <a:rPr lang="el-GR" sz="2400" dirty="0"/>
                  <a:t> ϵ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⋂"/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m:rPr>
                            <m:nor/>
                          </m:rPr>
                          <a:rPr lang="de-DE" sz="2400" dirty="0"/>
                          <m:t>∞</m:t>
                        </m:r>
                      </m:sup>
                      <m:e>
                        <m:r>
                          <m:rPr>
                            <m:nor/>
                          </m:rPr>
                          <a:rPr lang="de-DE" sz="2400" dirty="0">
                            <a:solidFill>
                              <a:srgbClr val="474747"/>
                            </a:solidFill>
                            <a:latin typeface="Google Sans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de-DE" sz="2400" baseline="-25000" dirty="0">
                            <a:solidFill>
                              <a:srgbClr val="474747"/>
                            </a:solidFill>
                            <a:latin typeface="Google Sans"/>
                          </a:rPr>
                          <m:t>n</m:t>
                        </m:r>
                      </m:e>
                    </m:nary>
                  </m:oMath>
                </a14:m>
                <a:r>
                  <a:rPr lang="de-DE" sz="2400" dirty="0"/>
                  <a:t>.</a:t>
                </a:r>
                <a:endParaRPr lang="de-DE" sz="2400" b="1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CCFD910-7980-432F-BAD4-D78BE8E754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9869" y="359596"/>
                <a:ext cx="11599523" cy="6400800"/>
              </a:xfrm>
              <a:blipFill>
                <a:blip r:embed="rId2"/>
                <a:stretch>
                  <a:fillRect l="-841" t="-133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6046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FE436-420E-D8A0-5C91-6B77A601C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418A85-59CD-21D3-4555-0A9D19516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69" y="359596"/>
            <a:ext cx="11599523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/>
              <a:t>Beweis. </a:t>
            </a:r>
            <a:r>
              <a:rPr lang="de-DE" sz="2400" dirty="0"/>
              <a:t>Sei M ⊆ K nicht leer. Es gilt: M nach unten beschränkt ⇔ –M := {–</a:t>
            </a:r>
            <a:r>
              <a:rPr lang="de-DE" sz="2400" dirty="0" err="1"/>
              <a:t>x|x</a:t>
            </a:r>
            <a:r>
              <a:rPr lang="el-GR" sz="2400" dirty="0"/>
              <a:t>ϵ</a:t>
            </a:r>
            <a:r>
              <a:rPr lang="de-DE" sz="2400" dirty="0"/>
              <a:t>M} nach oben beschränkt. Außerdem: – </a:t>
            </a:r>
            <a:r>
              <a:rPr lang="de-DE" sz="2400" dirty="0" err="1"/>
              <a:t>inf</a:t>
            </a:r>
            <a:r>
              <a:rPr lang="de-DE" sz="2400" dirty="0"/>
              <a:t>(M) = </a:t>
            </a:r>
            <a:r>
              <a:rPr lang="de-DE" sz="2400" dirty="0" err="1"/>
              <a:t>sup</a:t>
            </a:r>
            <a:r>
              <a:rPr lang="de-DE" sz="2400" dirty="0"/>
              <a:t>(–M). </a:t>
            </a:r>
          </a:p>
          <a:p>
            <a:pPr marL="0" indent="0">
              <a:buNone/>
            </a:pPr>
            <a:r>
              <a:rPr lang="de-DE" sz="2400" dirty="0"/>
              <a:t>„(a)⇒(a‘)“: Sei M ⊆ K nicht leer und nach oben beschränkt. M = –(–M) nach oben beschränkt ⇒ –M nach unten beschränkt (und nicht leer, da M nicht leer). Wegen (a) existiert </a:t>
            </a:r>
            <a:r>
              <a:rPr lang="de-DE" sz="2400" dirty="0" err="1"/>
              <a:t>inf</a:t>
            </a:r>
            <a:r>
              <a:rPr lang="de-DE" sz="2400" dirty="0"/>
              <a:t>(–M) = –</a:t>
            </a:r>
            <a:r>
              <a:rPr lang="de-DE" sz="2400" dirty="0" err="1"/>
              <a:t>sup</a:t>
            </a:r>
            <a:r>
              <a:rPr lang="de-DE" sz="2400" dirty="0"/>
              <a:t>(–(–M)) = –</a:t>
            </a:r>
            <a:r>
              <a:rPr lang="de-DE" sz="2400" dirty="0" err="1"/>
              <a:t>sup</a:t>
            </a:r>
            <a:r>
              <a:rPr lang="de-DE" sz="2400" dirty="0"/>
              <a:t>(M), also </a:t>
            </a:r>
            <a:r>
              <a:rPr lang="de-DE" sz="2400" dirty="0" err="1"/>
              <a:t>sup</a:t>
            </a:r>
            <a:r>
              <a:rPr lang="de-DE" sz="2400" dirty="0"/>
              <a:t>(M) = –</a:t>
            </a:r>
            <a:r>
              <a:rPr lang="de-DE" sz="2400" dirty="0" err="1"/>
              <a:t>inf</a:t>
            </a:r>
            <a:r>
              <a:rPr lang="de-DE" sz="2400" dirty="0"/>
              <a:t>(–M).</a:t>
            </a:r>
          </a:p>
          <a:p>
            <a:pPr marL="0" indent="0">
              <a:buNone/>
            </a:pPr>
            <a:r>
              <a:rPr lang="de-DE" sz="2400" dirty="0"/>
              <a:t>„(a‘)⇒(a)“: analog </a:t>
            </a:r>
          </a:p>
          <a:p>
            <a:pPr marL="0" indent="0">
              <a:buNone/>
            </a:pPr>
            <a:r>
              <a:rPr lang="de-DE" sz="2400" dirty="0"/>
              <a:t>Sei (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eine Folge in K. Es gilt: (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nach oben beschränkt und monoton wachsend ⇔ (–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nach unten beschränkt und monoton fallend. </a:t>
            </a:r>
          </a:p>
          <a:p>
            <a:pPr marL="0" indent="0">
              <a:buNone/>
            </a:pPr>
            <a:r>
              <a:rPr lang="de-DE" sz="2400" dirty="0"/>
              <a:t>„(c)⇒(c‘)“: Sei (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eine nach oben beschränkte, monoton wachsende Folge in K. ⇒ (–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nach unten beschränkt und monoton fallend. Wegen (c) konvergiert (–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in K und somit konvergiert auch (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in K.</a:t>
            </a:r>
          </a:p>
          <a:p>
            <a:pPr marL="0" indent="0">
              <a:buNone/>
            </a:pPr>
            <a:r>
              <a:rPr lang="de-DE" sz="2400" dirty="0"/>
              <a:t>„(c‘)⇒(c)“: analog (Starte mit (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 = (–(–</a:t>
            </a:r>
            <a:r>
              <a:rPr lang="de-DE" sz="2400" dirty="0" err="1"/>
              <a:t>x</a:t>
            </a:r>
            <a:r>
              <a:rPr lang="de-DE" sz="2400" baseline="-25000" dirty="0" err="1"/>
              <a:t>n</a:t>
            </a:r>
            <a:r>
              <a:rPr lang="de-DE" sz="2400" dirty="0"/>
              <a:t>)) nach unten beschränkt, monoton fallend)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Zeige nun: (a)⇒(b)⇒(c)⇒(d)⇒(e)⇒(a).</a:t>
            </a:r>
          </a:p>
        </p:txBody>
      </p:sp>
    </p:spTree>
    <p:extLst>
      <p:ext uri="{BB962C8B-B14F-4D97-AF65-F5344CB8AC3E}">
        <p14:creationId xmlns:p14="http://schemas.microsoft.com/office/powerpoint/2010/main" val="281317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3541</Words>
  <Application>Microsoft Office PowerPoint</Application>
  <PresentationFormat>Breitbild</PresentationFormat>
  <Paragraphs>120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Google Sans</vt:lpstr>
      <vt:lpstr>Office</vt:lpstr>
      <vt:lpstr>Axiomatische Beschreibung der reellen Zahlen</vt:lpstr>
      <vt:lpstr>Inhaltsverzeichnis</vt:lpstr>
      <vt:lpstr>0. Beschreibung von ℝ durch Axiome</vt:lpstr>
      <vt:lpstr>1. Die natürlichen, ganzen und rationalen Zahlen in ℝ </vt:lpstr>
      <vt:lpstr>PowerPoint-Präsentation</vt:lpstr>
      <vt:lpstr>PowerPoint-Präsentation</vt:lpstr>
      <vt:lpstr>2. Vollständigkeitssatz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3. Existenz und Eindeutigkeit von ℝ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Oertel</dc:creator>
  <cp:lastModifiedBy>Simon Oertel</cp:lastModifiedBy>
  <cp:revision>2</cp:revision>
  <dcterms:created xsi:type="dcterms:W3CDTF">2025-02-04T17:57:35Z</dcterms:created>
  <dcterms:modified xsi:type="dcterms:W3CDTF">2025-02-19T10:04:39Z</dcterms:modified>
</cp:coreProperties>
</file>