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63" r:id="rId4"/>
    <p:sldId id="275" r:id="rId5"/>
    <p:sldId id="262" r:id="rId6"/>
    <p:sldId id="261" r:id="rId7"/>
    <p:sldId id="276" r:id="rId8"/>
    <p:sldId id="287" r:id="rId9"/>
    <p:sldId id="265" r:id="rId10"/>
    <p:sldId id="260" r:id="rId11"/>
    <p:sldId id="264" r:id="rId12"/>
    <p:sldId id="272" r:id="rId13"/>
    <p:sldId id="274" r:id="rId14"/>
    <p:sldId id="278" r:id="rId15"/>
    <p:sldId id="284" r:id="rId16"/>
    <p:sldId id="285" r:id="rId17"/>
    <p:sldId id="280" r:id="rId18"/>
    <p:sldId id="279" r:id="rId19"/>
    <p:sldId id="281" r:id="rId20"/>
    <p:sldId id="282" r:id="rId21"/>
    <p:sldId id="283" r:id="rId22"/>
    <p:sldId id="286" r:id="rId2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6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AEB304-EF46-4E41-99CD-64FA02F824C4}" type="datetimeFigureOut">
              <a:rPr lang="de-DE" smtClean="0"/>
              <a:t>05.03.2024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77FE77-4F8D-4298-8610-FDCB496800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6063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633AA3-DEE5-8ECE-02B8-8C247BB550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85F1286-3694-8C2F-3533-31D6A897CE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FB31AB7-EBD9-8ADC-C4EF-00DEDFEC6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1449-AE42-4848-BB01-03AFA7707B01}" type="datetimeFigureOut">
              <a:rPr lang="de-DE" smtClean="0"/>
              <a:t>05.03.2024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908C09D-1059-F2CE-5471-4D562D5E8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774B903-682C-A8A0-CA26-F4C963FC7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EE674-F23F-48E3-8FD2-8B3108576C3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6820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D9D522-F6D5-E05E-B0E1-A0F99D446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07EDB13-C9A3-BC21-2D8A-4C0B398824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B3E6259-2F38-2D6D-F14A-7A1A4F2C6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1449-AE42-4848-BB01-03AFA7707B01}" type="datetimeFigureOut">
              <a:rPr lang="de-DE" smtClean="0"/>
              <a:t>05.03.2024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ED8E6A-D9B3-D2C7-E6BB-17BAE6F63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937D36B-A666-5551-0FB4-D58BF1844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EE674-F23F-48E3-8FD2-8B3108576C3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242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3BAE057-24A0-EB8E-0B03-B7B61EFA04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3DCAD8D-871D-749D-E38F-2C5B8116FC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C2AFF65-56CD-107A-F7C8-9C5AB2DC3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1449-AE42-4848-BB01-03AFA7707B01}" type="datetimeFigureOut">
              <a:rPr lang="de-DE" smtClean="0"/>
              <a:t>05.03.2024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9B082A-3949-FA41-11C4-F8756911D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B20904F-892B-4F08-2F83-0F44B62EF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EE674-F23F-48E3-8FD2-8B3108576C3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9681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E27D22-C4DF-286E-F63B-ADF6D169D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31EBA42-DA1E-CD20-92AA-C921DF254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E56E879-2AEC-4259-0D7B-C5C7447AF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1449-AE42-4848-BB01-03AFA7707B01}" type="datetimeFigureOut">
              <a:rPr lang="de-DE" smtClean="0"/>
              <a:t>05.03.2024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B211849-9645-2222-D95F-B4387CBDB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D3DF825-17C8-C781-4747-6C0BDC135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EE674-F23F-48E3-8FD2-8B3108576C3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1401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76897D-8C2A-E635-34EE-1E7317176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5300A1C-73CB-A4E5-2C97-62EEA2CA5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147BA34-B1CD-8A64-F027-C7E6650BD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1449-AE42-4848-BB01-03AFA7707B01}" type="datetimeFigureOut">
              <a:rPr lang="de-DE" smtClean="0"/>
              <a:t>05.03.2024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82ADA3-207A-8695-A080-9BBE36494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BA14C8-E728-367B-3EEC-3FCAEE772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EE674-F23F-48E3-8FD2-8B3108576C3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5952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4CF3DF-0FF9-ADFF-9116-7BB89841E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A521360-D6C3-5023-1DC8-3083D50DEC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35A288B-E07B-3D7F-D72C-71182F97A6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EAD4088-5E09-A9B9-1D32-7E5A55C63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1449-AE42-4848-BB01-03AFA7707B01}" type="datetimeFigureOut">
              <a:rPr lang="de-DE" smtClean="0"/>
              <a:t>05.03.2024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118906E-F5A1-4644-94D6-68C704F4D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BB8E78B-6359-4925-DA57-FB6FA3032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EE674-F23F-48E3-8FD2-8B3108576C3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2792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6B4D6B-9065-8350-8FBD-6B491D605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BF37527-71E9-80E3-9D26-D4D6EF8007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55BA487-A7C1-E8B3-008C-5D47C11C4A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4D6FB1B-F321-63C9-CCC4-5ED1123629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7344647-724F-BFAD-CDFE-7120537D6A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22D37E8-B7B0-231C-96AC-D0869820F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1449-AE42-4848-BB01-03AFA7707B01}" type="datetimeFigureOut">
              <a:rPr lang="de-DE" smtClean="0"/>
              <a:t>05.03.2024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DDA9421-077A-2A90-9551-F2F488448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09B3A1F-CC35-A4E1-4E7F-71DB7ED74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EE674-F23F-48E3-8FD2-8B3108576C3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3273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7AEC8D-3608-EBDA-B4D6-74E08F6FC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EF67B17-C40A-24DD-BDE5-930DF95C6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1449-AE42-4848-BB01-03AFA7707B01}" type="datetimeFigureOut">
              <a:rPr lang="de-DE" smtClean="0"/>
              <a:t>05.03.2024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5776DC4-C9BF-A36B-023A-FDE27518C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3D67A23-1E5F-6F7F-EABB-D1BA1862F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EE674-F23F-48E3-8FD2-8B3108576C3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5850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75D22BD-95DF-F038-FEBA-2508CDE20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1449-AE42-4848-BB01-03AFA7707B01}" type="datetimeFigureOut">
              <a:rPr lang="de-DE" smtClean="0"/>
              <a:t>05.03.2024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B2ED66F-4FB5-83F3-3E7F-7527FE695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5AFB649-9848-4CCA-049E-41A861D63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EE674-F23F-48E3-8FD2-8B3108576C3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6109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8EA33A-204F-20AA-5730-B7B896665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D16681-8766-9B3F-0ABC-5ADC520E8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DBAF2C4-EF56-1593-2A6E-436F12269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989420C-BB9F-C796-8FCC-00B4DF8C7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1449-AE42-4848-BB01-03AFA7707B01}" type="datetimeFigureOut">
              <a:rPr lang="de-DE" smtClean="0"/>
              <a:t>05.03.2024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952CE82-43A8-093E-930C-F73A5A9BB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CA32F6B-7F47-929F-3D59-1D6F4C320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EE674-F23F-48E3-8FD2-8B3108576C3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4544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79F1C2-5454-1AE3-D9EF-DEA21D74D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C654846-F33C-86BA-7EC3-0DD0A2D634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8E0676A-38F8-FDCC-47FE-E6EA39387A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8FAB727-3D56-A6B2-175B-233B10560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1449-AE42-4848-BB01-03AFA7707B01}" type="datetimeFigureOut">
              <a:rPr lang="de-DE" smtClean="0"/>
              <a:t>05.03.2024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D25276B-0EF5-0F59-5AB6-A40B2EA8B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9A99ED6-CC9D-51AC-82B5-6434470E8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EE674-F23F-48E3-8FD2-8B3108576C3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3742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3D99022-3577-DC9A-FC6C-D58039F01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685C278-C34F-1D27-5882-89090175FE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BF67F37-D5B9-15B6-C1A5-1E8A5D353A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131449-AE42-4848-BB01-03AFA7707B01}" type="datetimeFigureOut">
              <a:rPr lang="de-DE" smtClean="0"/>
              <a:t>05.03.2024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DA329BC-B30A-07F6-70B7-8F3C5A1347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2486918-1616-E9BC-9802-DD74A201B4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7EE674-F23F-48E3-8FD2-8B3108576C3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8922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C07898-C4A5-B6D1-441A-3021E8ED1F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Semantik der Aussagenlogik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8C0C65D-71A3-E2F1-585F-3F09996532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Proseminar: Aussagenlogik und Boolesche </a:t>
            </a:r>
            <a:r>
              <a:rPr lang="de-DE" dirty="0" err="1"/>
              <a:t>Algebren</a:t>
            </a:r>
            <a:endParaRPr lang="de-DE" dirty="0"/>
          </a:p>
          <a:p>
            <a:r>
              <a:rPr lang="de-DE" dirty="0"/>
              <a:t>Maximilian Lesi</a:t>
            </a:r>
          </a:p>
        </p:txBody>
      </p:sp>
    </p:spTree>
    <p:extLst>
      <p:ext uri="{BB962C8B-B14F-4D97-AF65-F5344CB8AC3E}">
        <p14:creationId xmlns:p14="http://schemas.microsoft.com/office/powerpoint/2010/main" val="2895696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6ABB88-42B0-913E-84A3-DEE10F9B3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Junktoren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A31E8C-5163-226D-C561-F4F3B9048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Negation: ⌐ </a:t>
            </a:r>
          </a:p>
          <a:p>
            <a:r>
              <a:rPr lang="de-DE" dirty="0"/>
              <a:t>Wahrheitstabelle:</a:t>
            </a:r>
            <a:br>
              <a:rPr lang="de-DE" dirty="0"/>
            </a:br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v(⌐a) = 1 - v(a)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227269-64AD-AC75-DBB4-DE75EA8D1B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380753"/>
              </p:ext>
            </p:extLst>
          </p:nvPr>
        </p:nvGraphicFramePr>
        <p:xfrm>
          <a:off x="1584433" y="3031689"/>
          <a:ext cx="961696" cy="14575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0848">
                  <a:extLst>
                    <a:ext uri="{9D8B030D-6E8A-4147-A177-3AD203B41FA5}">
                      <a16:colId xmlns:a16="http://schemas.microsoft.com/office/drawing/2014/main" val="3894689975"/>
                    </a:ext>
                  </a:extLst>
                </a:gridCol>
                <a:gridCol w="480848">
                  <a:extLst>
                    <a:ext uri="{9D8B030D-6E8A-4147-A177-3AD203B41FA5}">
                      <a16:colId xmlns:a16="http://schemas.microsoft.com/office/drawing/2014/main" val="2830368505"/>
                    </a:ext>
                  </a:extLst>
                </a:gridCol>
              </a:tblGrid>
              <a:tr h="4858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96627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336374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8711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1508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6ABB88-42B0-913E-84A3-DEE10F9B3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Junktoren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A31E8C-5163-226D-C561-F4F3B9048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Falsum: ⊥ </a:t>
            </a:r>
          </a:p>
          <a:p>
            <a:r>
              <a:rPr lang="de-DE" dirty="0"/>
              <a:t>v(⊥) = 0  für alle Bewertungen v</a:t>
            </a:r>
          </a:p>
        </p:txBody>
      </p:sp>
    </p:spTree>
    <p:extLst>
      <p:ext uri="{BB962C8B-B14F-4D97-AF65-F5344CB8AC3E}">
        <p14:creationId xmlns:p14="http://schemas.microsoft.com/office/powerpoint/2010/main" val="3318347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E68B9A-57DC-BF8E-BAC7-00B06BCB0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Wertungen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949F010-6172-6D24-3EDA-1E940B2D79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5007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Eine Funktion v: PROP  → {0, 1} ist eine Bewertung, wenn:</a:t>
            </a:r>
          </a:p>
          <a:p>
            <a:r>
              <a:rPr lang="de-DE" dirty="0"/>
              <a:t>v(a</a:t>
            </a:r>
            <a:r>
              <a:rPr lang="el-GR" dirty="0"/>
              <a:t> ∧ </a:t>
            </a:r>
            <a:r>
              <a:rPr lang="de-DE" dirty="0"/>
              <a:t>b</a:t>
            </a:r>
            <a:r>
              <a:rPr lang="el-GR" dirty="0"/>
              <a:t>) =</a:t>
            </a:r>
            <a:r>
              <a:rPr lang="de-DE" dirty="0"/>
              <a:t>min(v(a</a:t>
            </a:r>
            <a:r>
              <a:rPr lang="el-GR" dirty="0"/>
              <a:t>), </a:t>
            </a:r>
            <a:r>
              <a:rPr lang="de-DE" dirty="0"/>
              <a:t>v(b</a:t>
            </a:r>
            <a:r>
              <a:rPr lang="el-GR" dirty="0"/>
              <a:t>)),</a:t>
            </a:r>
          </a:p>
          <a:p>
            <a:r>
              <a:rPr lang="de-DE" dirty="0"/>
              <a:t>v(a</a:t>
            </a:r>
            <a:r>
              <a:rPr lang="el-GR" dirty="0"/>
              <a:t> ∨ </a:t>
            </a:r>
            <a:r>
              <a:rPr lang="de-DE" dirty="0"/>
              <a:t>b</a:t>
            </a:r>
            <a:r>
              <a:rPr lang="el-GR" dirty="0"/>
              <a:t>) =</a:t>
            </a:r>
            <a:r>
              <a:rPr lang="de-DE" dirty="0" err="1"/>
              <a:t>max</a:t>
            </a:r>
            <a:r>
              <a:rPr lang="de-DE" dirty="0"/>
              <a:t>(v(a</a:t>
            </a:r>
            <a:r>
              <a:rPr lang="el-GR" dirty="0"/>
              <a:t>), </a:t>
            </a:r>
            <a:r>
              <a:rPr lang="de-DE" dirty="0"/>
              <a:t>v(b</a:t>
            </a:r>
            <a:r>
              <a:rPr lang="el-GR" dirty="0"/>
              <a:t>)),</a:t>
            </a:r>
          </a:p>
          <a:p>
            <a:r>
              <a:rPr lang="de-DE" dirty="0"/>
              <a:t>v(a</a:t>
            </a:r>
            <a:r>
              <a:rPr lang="el-GR" dirty="0"/>
              <a:t> → </a:t>
            </a:r>
            <a:r>
              <a:rPr lang="de-DE" dirty="0"/>
              <a:t>b</a:t>
            </a:r>
            <a:r>
              <a:rPr lang="el-GR" dirty="0"/>
              <a:t>) = 0 ⇔ </a:t>
            </a:r>
            <a:r>
              <a:rPr lang="de-DE" dirty="0"/>
              <a:t>v(a</a:t>
            </a:r>
            <a:r>
              <a:rPr lang="el-GR" dirty="0"/>
              <a:t>) = 1 </a:t>
            </a:r>
            <a:r>
              <a:rPr lang="de-DE" dirty="0"/>
              <a:t>und v(b</a:t>
            </a:r>
            <a:r>
              <a:rPr lang="el-GR" dirty="0"/>
              <a:t>) = 0,</a:t>
            </a:r>
          </a:p>
          <a:p>
            <a:r>
              <a:rPr lang="de-DE" dirty="0"/>
              <a:t>v(a</a:t>
            </a:r>
            <a:r>
              <a:rPr lang="el-GR" dirty="0"/>
              <a:t> ↔ </a:t>
            </a:r>
            <a:r>
              <a:rPr lang="de-DE" dirty="0"/>
              <a:t>b</a:t>
            </a:r>
            <a:r>
              <a:rPr lang="el-GR" dirty="0"/>
              <a:t>) = 1 ⇔ </a:t>
            </a:r>
            <a:r>
              <a:rPr lang="de-DE" dirty="0"/>
              <a:t>v(a</a:t>
            </a:r>
            <a:r>
              <a:rPr lang="el-GR" dirty="0"/>
              <a:t>) = </a:t>
            </a:r>
            <a:r>
              <a:rPr lang="de-DE" dirty="0"/>
              <a:t>v(b</a:t>
            </a:r>
            <a:r>
              <a:rPr lang="el-GR" dirty="0"/>
              <a:t>),</a:t>
            </a:r>
          </a:p>
          <a:p>
            <a:r>
              <a:rPr lang="de-DE" dirty="0"/>
              <a:t>v(¬a</a:t>
            </a:r>
            <a:r>
              <a:rPr lang="el-GR" dirty="0"/>
              <a:t>) =1− </a:t>
            </a:r>
            <a:r>
              <a:rPr lang="de-DE" dirty="0"/>
              <a:t>v(a</a:t>
            </a:r>
            <a:r>
              <a:rPr lang="el-GR" dirty="0"/>
              <a:t>)</a:t>
            </a:r>
          </a:p>
          <a:p>
            <a:r>
              <a:rPr lang="de-DE" dirty="0"/>
              <a:t>v(⊥) =0.</a:t>
            </a:r>
            <a:br>
              <a:rPr lang="de-DE" dirty="0"/>
            </a:br>
            <a:endParaRPr lang="de-DE" dirty="0"/>
          </a:p>
          <a:p>
            <a:pPr marL="0" indent="0">
              <a:buNone/>
            </a:pPr>
            <a:r>
              <a:rPr lang="de-DE" dirty="0"/>
              <a:t>Wahrheitswert einer Proposition folgt rekursiv aus dem Wahrheitswert der Atome.</a:t>
            </a:r>
          </a:p>
        </p:txBody>
      </p:sp>
    </p:spTree>
    <p:extLst>
      <p:ext uri="{BB962C8B-B14F-4D97-AF65-F5344CB8AC3E}">
        <p14:creationId xmlns:p14="http://schemas.microsoft.com/office/powerpoint/2010/main" val="20828468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DA539B-E7F3-DBC3-EF46-1DF4CE719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Atomare Wertungen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DF414ED-DD8C-99E0-C097-56E0AA7BA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93532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Ist v eine Funktion von den Atomen nach {0,1} mit v(⊥) = 0, dann existiert genau eine Bewertung [·]</a:t>
            </a:r>
            <a:r>
              <a:rPr lang="de-DE" sz="1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v</a:t>
            </a:r>
            <a:r>
              <a:rPr lang="de-DE" dirty="0"/>
              <a:t>, sodass v(a) = [a]</a:t>
            </a:r>
            <a:r>
              <a:rPr lang="de-DE" sz="1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v</a:t>
            </a:r>
            <a:r>
              <a:rPr lang="de-DE" dirty="0"/>
              <a:t> für atomare a gilt.</a:t>
            </a:r>
            <a:br>
              <a:rPr lang="de-DE" dirty="0"/>
            </a:br>
            <a:br>
              <a:rPr lang="de-DE" dirty="0"/>
            </a:br>
            <a:r>
              <a:rPr lang="de-DE" dirty="0"/>
              <a:t>v wird dann auch (atomare) Bewertung genannt.</a:t>
            </a:r>
            <a:endParaRPr lang="de-DE" sz="1800" dirty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de-DE" sz="1800" i="1" dirty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dirty="0"/>
              <a:t>Sei v(p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i</a:t>
            </a:r>
            <a:r>
              <a:rPr lang="de-DE" dirty="0"/>
              <a:t>) = v‘(p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i</a:t>
            </a:r>
            <a:r>
              <a:rPr lang="de-DE" dirty="0"/>
              <a:t>) für alle p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i</a:t>
            </a:r>
            <a:r>
              <a:rPr lang="de-DE" dirty="0"/>
              <a:t> in a, dann gilt: [a]</a:t>
            </a:r>
            <a:r>
              <a:rPr lang="de-DE" sz="1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v</a:t>
            </a:r>
            <a:r>
              <a:rPr lang="de-DE" dirty="0"/>
              <a:t> = [a]</a:t>
            </a:r>
            <a:r>
              <a:rPr lang="de-DE" sz="1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v‘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 err="1"/>
              <a:t>Bew</a:t>
            </a:r>
            <a:r>
              <a:rPr lang="de-DE" dirty="0"/>
              <a:t>.: Induktion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9214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2A886-1706-2F60-DAB2-9D33450BA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Tautologien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191D0F5-F726-4AE7-DC2E-7B84DAA500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a ist eine Tautologie, wenn [a]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v</a:t>
            </a:r>
            <a:r>
              <a:rPr lang="de-DE" dirty="0"/>
              <a:t> = 1 für alle Bewertungen v gilt.</a:t>
            </a:r>
          </a:p>
          <a:p>
            <a:pPr marL="0" indent="0">
              <a:buNone/>
            </a:pPr>
            <a:r>
              <a:rPr lang="de-DE" dirty="0"/>
              <a:t>Notation: |= a</a:t>
            </a:r>
            <a:br>
              <a:rPr lang="de-DE" dirty="0"/>
            </a:br>
            <a:endParaRPr lang="de-DE" dirty="0"/>
          </a:p>
          <a:p>
            <a:pPr marL="0" indent="0">
              <a:buNone/>
            </a:pPr>
            <a:r>
              <a:rPr lang="de-DE" dirty="0"/>
              <a:t>Bsp.: </a:t>
            </a:r>
          </a:p>
          <a:p>
            <a:r>
              <a:rPr lang="de-DE" dirty="0"/>
              <a:t>|= a → a</a:t>
            </a:r>
          </a:p>
          <a:p>
            <a:r>
              <a:rPr lang="de-DE" dirty="0"/>
              <a:t>|= (a v b) ↔ (b v a)</a:t>
            </a:r>
          </a:p>
          <a:p>
            <a:r>
              <a:rPr lang="de-DE" dirty="0"/>
              <a:t>|= (a → b) ↔ (¬b → ¬a)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28500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2A886-1706-2F60-DAB2-9D33450BA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Tautologien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191D0F5-F726-4AE7-DC2E-7B84DAA500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Wie findet man Tautologien?</a:t>
            </a:r>
          </a:p>
          <a:p>
            <a:pPr marL="0" indent="0">
              <a:buNone/>
            </a:pPr>
            <a:r>
              <a:rPr lang="el-GR" dirty="0"/>
              <a:t>→</a:t>
            </a:r>
            <a:r>
              <a:rPr lang="de-DE" dirty="0"/>
              <a:t> Wahrheitstabellen, ausrechnen der Wahrheitswerte</a:t>
            </a:r>
          </a:p>
          <a:p>
            <a:pPr marL="0" indent="0">
              <a:buNone/>
            </a:pPr>
            <a:r>
              <a:rPr lang="de-DE" dirty="0"/>
              <a:t>Bsp.: (a → b) ↔ (¬b → ¬a)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99798821-837F-00A5-9B1B-48E9C1A606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598205"/>
              </p:ext>
            </p:extLst>
          </p:nvPr>
        </p:nvGraphicFramePr>
        <p:xfrm>
          <a:off x="2432276" y="3662891"/>
          <a:ext cx="7327447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2515">
                  <a:extLst>
                    <a:ext uri="{9D8B030D-6E8A-4147-A177-3AD203B41FA5}">
                      <a16:colId xmlns:a16="http://schemas.microsoft.com/office/drawing/2014/main" val="1731233461"/>
                    </a:ext>
                  </a:extLst>
                </a:gridCol>
                <a:gridCol w="579664">
                  <a:extLst>
                    <a:ext uri="{9D8B030D-6E8A-4147-A177-3AD203B41FA5}">
                      <a16:colId xmlns:a16="http://schemas.microsoft.com/office/drawing/2014/main" val="3992244764"/>
                    </a:ext>
                  </a:extLst>
                </a:gridCol>
                <a:gridCol w="567418">
                  <a:extLst>
                    <a:ext uri="{9D8B030D-6E8A-4147-A177-3AD203B41FA5}">
                      <a16:colId xmlns:a16="http://schemas.microsoft.com/office/drawing/2014/main" val="2895715652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3260836661"/>
                    </a:ext>
                  </a:extLst>
                </a:gridCol>
                <a:gridCol w="1191986">
                  <a:extLst>
                    <a:ext uri="{9D8B030D-6E8A-4147-A177-3AD203B41FA5}">
                      <a16:colId xmlns:a16="http://schemas.microsoft.com/office/drawing/2014/main" val="2329823938"/>
                    </a:ext>
                  </a:extLst>
                </a:gridCol>
                <a:gridCol w="1322614">
                  <a:extLst>
                    <a:ext uri="{9D8B030D-6E8A-4147-A177-3AD203B41FA5}">
                      <a16:colId xmlns:a16="http://schemas.microsoft.com/office/drawing/2014/main" val="2312379775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2053619650"/>
                    </a:ext>
                  </a:extLst>
                </a:gridCol>
              </a:tblGrid>
              <a:tr h="215325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¬a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¬b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a →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¬b → ¬a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(a → b) ↔ (¬b → ¬a)</a:t>
                      </a:r>
                    </a:p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2004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9245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6774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84501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58715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20961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2A886-1706-2F60-DAB2-9D33450BA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Tautologien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191D0F5-F726-4AE7-DC2E-7B84DAA500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Wie findet man Tautologien?</a:t>
            </a:r>
          </a:p>
          <a:p>
            <a:pPr marL="0" indent="0">
              <a:buNone/>
            </a:pPr>
            <a:r>
              <a:rPr lang="el-GR" dirty="0"/>
              <a:t>→</a:t>
            </a:r>
            <a:r>
              <a:rPr lang="de-DE" dirty="0"/>
              <a:t> Wahrheitstabellen, ausrechnen der Wahrheitswerte</a:t>
            </a:r>
          </a:p>
          <a:p>
            <a:pPr marL="0" indent="0">
              <a:buNone/>
            </a:pPr>
            <a:r>
              <a:rPr lang="de-DE" dirty="0"/>
              <a:t>Bsp.: (a → b) ↔ (¬b → ¬a)</a:t>
            </a:r>
          </a:p>
          <a:p>
            <a:pPr marL="0" indent="0">
              <a:buNone/>
            </a:pPr>
            <a:r>
              <a:rPr lang="de-DE" dirty="0"/>
              <a:t>      [a → b] = 0 ⇔ [a] = 1 ∧ [b] = 0 ⇔ 1- [a] = 0 ∧ 1- [b] = 0 </a:t>
            </a:r>
            <a:br>
              <a:rPr lang="de-DE" dirty="0"/>
            </a:br>
            <a:r>
              <a:rPr lang="de-DE" dirty="0"/>
              <a:t>⇔ [¬a] = 0 ∧ [¬b] = 1 ⇔ [¬b → ¬a] = 0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020982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2A886-1706-2F60-DAB2-9D33450BA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Semantische Konsequenz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191D0F5-F726-4AE7-DC2E-7B84DAA500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a ist semantische Konsequenz einer Menge von Propositionen </a:t>
            </a:r>
            <a:r>
              <a:rPr lang="el-GR" dirty="0"/>
              <a:t>Γ</a:t>
            </a:r>
            <a:r>
              <a:rPr lang="de-DE" dirty="0"/>
              <a:t>, wenn für alle v gilt: ([b]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v</a:t>
            </a:r>
            <a:r>
              <a:rPr lang="de-DE" dirty="0"/>
              <a:t> = 1 für alle b ∈ </a:t>
            </a:r>
            <a:r>
              <a:rPr lang="el-GR" dirty="0"/>
              <a:t>Γ</a:t>
            </a:r>
            <a:r>
              <a:rPr lang="de-DE" dirty="0"/>
              <a:t>) ⇒ [a]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v</a:t>
            </a:r>
            <a:r>
              <a:rPr lang="de-DE" dirty="0"/>
              <a:t> = 1 </a:t>
            </a:r>
          </a:p>
          <a:p>
            <a:pPr marL="0" indent="0">
              <a:buNone/>
            </a:pPr>
            <a:r>
              <a:rPr lang="de-DE" dirty="0"/>
              <a:t>Notation: {b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</a:t>
            </a:r>
            <a:r>
              <a:rPr lang="de-DE" dirty="0"/>
              <a:t>, . . . ,b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 n</a:t>
            </a:r>
            <a:r>
              <a:rPr lang="de-DE" dirty="0"/>
              <a:t> } |= a , oder b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</a:t>
            </a:r>
            <a:r>
              <a:rPr lang="de-DE" dirty="0"/>
              <a:t>, . . . ,b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 n</a:t>
            </a:r>
            <a:r>
              <a:rPr lang="de-DE" dirty="0"/>
              <a:t>  |= a </a:t>
            </a:r>
            <a:br>
              <a:rPr lang="de-DE" dirty="0"/>
            </a:br>
            <a:endParaRPr lang="de-DE" dirty="0"/>
          </a:p>
          <a:p>
            <a:pPr marL="0" indent="0">
              <a:buNone/>
            </a:pPr>
            <a:r>
              <a:rPr lang="de-DE" dirty="0"/>
              <a:t>Bsp.: </a:t>
            </a:r>
          </a:p>
          <a:p>
            <a:r>
              <a:rPr lang="de-DE" dirty="0"/>
              <a:t>a, b |= a ∧ b </a:t>
            </a:r>
          </a:p>
          <a:p>
            <a:r>
              <a:rPr lang="de-DE" dirty="0"/>
              <a:t>a, a → b |= b</a:t>
            </a:r>
          </a:p>
          <a:p>
            <a:r>
              <a:rPr lang="de-DE" dirty="0"/>
              <a:t>a → b, ¬b |= ¬a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959870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410D43-FD55-132B-594B-33BDDB13D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Substitution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0610124-111F-9012-D104-5A4115632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Idee: Äquivalente Bauteile einer Proposition austauschen, Wahrheitswert soll gleichbleiben</a:t>
            </a:r>
            <a:br>
              <a:rPr lang="de-DE" dirty="0"/>
            </a:br>
            <a:endParaRPr lang="de-DE" dirty="0"/>
          </a:p>
          <a:p>
            <a:pPr marL="0" indent="0">
              <a:buNone/>
            </a:pPr>
            <a:r>
              <a:rPr lang="de-DE" dirty="0"/>
              <a:t>Notation: a[b/p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i</a:t>
            </a:r>
            <a:r>
              <a:rPr lang="de-DE" dirty="0"/>
              <a:t>] , d.h. jedes Auftreten von p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i</a:t>
            </a:r>
            <a:r>
              <a:rPr lang="de-DE" dirty="0"/>
              <a:t> in a wird durch b ersetzt</a:t>
            </a:r>
            <a:br>
              <a:rPr lang="de-DE" dirty="0"/>
            </a:br>
            <a:endParaRPr lang="de-DE" dirty="0"/>
          </a:p>
          <a:p>
            <a:pPr marL="0" indent="0">
              <a:buNone/>
            </a:pPr>
            <a:r>
              <a:rPr lang="de-DE" dirty="0"/>
              <a:t>Bsp.: a = (p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</a:t>
            </a:r>
            <a:r>
              <a:rPr lang="de-DE" dirty="0"/>
              <a:t> ∧ p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0</a:t>
            </a:r>
            <a:r>
              <a:rPr lang="de-DE" dirty="0"/>
              <a:t>) → (p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0</a:t>
            </a:r>
            <a:r>
              <a:rPr lang="de-DE" dirty="0"/>
              <a:t> → p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3</a:t>
            </a:r>
            <a:r>
              <a:rPr lang="de-DE" dirty="0"/>
              <a:t>), </a:t>
            </a:r>
            <a:br>
              <a:rPr lang="de-DE" dirty="0"/>
            </a:br>
            <a:r>
              <a:rPr lang="de-DE" dirty="0"/>
              <a:t>            a[¬p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0</a:t>
            </a:r>
            <a:r>
              <a:rPr lang="de-DE" dirty="0"/>
              <a:t> → p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3 </a:t>
            </a:r>
            <a:r>
              <a:rPr lang="de-DE" dirty="0"/>
              <a:t>/p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0</a:t>
            </a:r>
            <a:r>
              <a:rPr lang="de-DE" dirty="0"/>
              <a:t>] = (p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</a:t>
            </a:r>
            <a:r>
              <a:rPr lang="de-DE" dirty="0"/>
              <a:t> ∧ </a:t>
            </a:r>
            <a:r>
              <a:rPr lang="de-DE" dirty="0">
                <a:solidFill>
                  <a:srgbClr val="C00000"/>
                </a:solidFill>
              </a:rPr>
              <a:t>(¬p</a:t>
            </a:r>
            <a:r>
              <a:rPr lang="de-DE" sz="2800" kern="1200" baseline="-25000" dirty="0">
                <a:solidFill>
                  <a:srgbClr val="C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0</a:t>
            </a:r>
            <a:r>
              <a:rPr lang="de-DE" dirty="0">
                <a:solidFill>
                  <a:srgbClr val="C00000"/>
                </a:solidFill>
              </a:rPr>
              <a:t> → p</a:t>
            </a:r>
            <a:r>
              <a:rPr lang="de-DE" sz="2800" kern="1200" baseline="-25000" dirty="0">
                <a:solidFill>
                  <a:srgbClr val="C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3 </a:t>
            </a:r>
            <a:r>
              <a:rPr lang="de-DE" dirty="0">
                <a:solidFill>
                  <a:srgbClr val="C00000"/>
                </a:solidFill>
              </a:rPr>
              <a:t>)</a:t>
            </a:r>
            <a:r>
              <a:rPr lang="de-DE" dirty="0"/>
              <a:t>) → (</a:t>
            </a:r>
            <a:r>
              <a:rPr lang="de-DE" dirty="0">
                <a:solidFill>
                  <a:srgbClr val="C00000"/>
                </a:solidFill>
              </a:rPr>
              <a:t>(¬p</a:t>
            </a:r>
            <a:r>
              <a:rPr lang="de-DE" sz="2800" kern="1200" baseline="-25000" dirty="0">
                <a:solidFill>
                  <a:srgbClr val="C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0</a:t>
            </a:r>
            <a:r>
              <a:rPr lang="de-DE" dirty="0">
                <a:solidFill>
                  <a:srgbClr val="C00000"/>
                </a:solidFill>
              </a:rPr>
              <a:t> → p</a:t>
            </a:r>
            <a:r>
              <a:rPr lang="de-DE" sz="2800" kern="1200" baseline="-25000" dirty="0">
                <a:solidFill>
                  <a:srgbClr val="C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3 </a:t>
            </a:r>
            <a:r>
              <a:rPr lang="de-DE" dirty="0">
                <a:solidFill>
                  <a:srgbClr val="C00000"/>
                </a:solidFill>
              </a:rPr>
              <a:t>)</a:t>
            </a:r>
            <a:r>
              <a:rPr lang="de-DE" dirty="0"/>
              <a:t>→ p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3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022648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410D43-FD55-132B-594B-33BDDB13D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Substitution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0610124-111F-9012-D104-5A4115632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Formelle Definition: (nur für atomare Propositionen)</a:t>
            </a:r>
          </a:p>
          <a:p>
            <a:pPr marL="0" indent="0">
              <a:buNone/>
            </a:pPr>
            <a:r>
              <a:rPr lang="de-DE" sz="1200" dirty="0"/>
              <a:t>  </a:t>
            </a:r>
          </a:p>
          <a:p>
            <a:r>
              <a:rPr lang="de-DE" dirty="0"/>
              <a:t>a[b/p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i</a:t>
            </a:r>
            <a:r>
              <a:rPr lang="de-DE" dirty="0"/>
              <a:t>] = </a:t>
            </a:r>
          </a:p>
          <a:p>
            <a:pPr marL="0" indent="0">
              <a:buNone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endParaRPr lang="de-DE" dirty="0"/>
          </a:p>
          <a:p>
            <a:r>
              <a:rPr lang="de-DE" dirty="0"/>
              <a:t>(a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</a:t>
            </a:r>
            <a:r>
              <a:rPr lang="de-DE" dirty="0"/>
              <a:t> □ a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2 </a:t>
            </a:r>
            <a:r>
              <a:rPr lang="de-DE" dirty="0"/>
              <a:t>)[b/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</a:t>
            </a:r>
            <a:r>
              <a:rPr lang="de-DE" dirty="0"/>
              <a:t>p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i</a:t>
            </a:r>
            <a:r>
              <a:rPr lang="de-DE" dirty="0"/>
              <a:t>] = a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</a:t>
            </a:r>
            <a:r>
              <a:rPr lang="de-DE" dirty="0"/>
              <a:t>[b/p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i</a:t>
            </a:r>
            <a:r>
              <a:rPr lang="de-DE" dirty="0"/>
              <a:t>] □ a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2</a:t>
            </a:r>
            <a:r>
              <a:rPr lang="de-DE" dirty="0"/>
              <a:t> [b/p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i</a:t>
            </a:r>
            <a:r>
              <a:rPr lang="de-DE" dirty="0"/>
              <a:t>] </a:t>
            </a:r>
          </a:p>
          <a:p>
            <a:r>
              <a:rPr lang="de-DE" dirty="0"/>
              <a:t>(¬a)[b/p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i</a:t>
            </a:r>
            <a:r>
              <a:rPr lang="de-DE" dirty="0"/>
              <a:t>] = ¬ (a[b/p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i</a:t>
            </a:r>
            <a:r>
              <a:rPr lang="de-DE" dirty="0"/>
              <a:t>])</a:t>
            </a:r>
          </a:p>
          <a:p>
            <a:pPr marL="0" indent="0">
              <a:buNone/>
            </a:pPr>
            <a:br>
              <a:rPr lang="de-DE" dirty="0"/>
            </a:br>
            <a:r>
              <a:rPr lang="de-DE" dirty="0"/>
              <a:t>→ rekursiv definiert</a:t>
            </a:r>
          </a:p>
        </p:txBody>
      </p:sp>
      <p:sp>
        <p:nvSpPr>
          <p:cNvPr id="4" name="Geschweifte Klammer links 3">
            <a:extLst>
              <a:ext uri="{FF2B5EF4-FFF2-40B4-BE49-F238E27FC236}">
                <a16:creationId xmlns:a16="http://schemas.microsoft.com/office/drawing/2014/main" id="{E015F10B-DA4A-C886-416A-B80BA2958094}"/>
              </a:ext>
            </a:extLst>
          </p:cNvPr>
          <p:cNvSpPr/>
          <p:nvPr/>
        </p:nvSpPr>
        <p:spPr>
          <a:xfrm>
            <a:off x="2559502" y="2494189"/>
            <a:ext cx="195943" cy="7307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71905FFC-2071-0BE4-9542-86CA16B91D99}"/>
              </a:ext>
            </a:extLst>
          </p:cNvPr>
          <p:cNvSpPr txBox="1"/>
          <p:nvPr/>
        </p:nvSpPr>
        <p:spPr>
          <a:xfrm>
            <a:off x="2926898" y="2382487"/>
            <a:ext cx="45230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a  wenn a atomar und a ≠ p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i</a:t>
            </a:r>
            <a:br>
              <a:rPr lang="de-DE" sz="2800" dirty="0"/>
            </a:br>
            <a:r>
              <a:rPr lang="de-DE" sz="2800" dirty="0"/>
              <a:t>b  wenn a = p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i</a:t>
            </a:r>
            <a:r>
              <a:rPr lang="de-DE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65501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F924B0-605C-5FB2-B682-F04BE921D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Ziele der Semantik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67F376B-4C74-BBCE-4E9D-1322DF9CE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Semantik: aus der Sprachwissenschaft, Bedeutung sprachlicher Zeichen, Zeichenfolgen</a:t>
            </a:r>
            <a:br>
              <a:rPr lang="de-DE" dirty="0"/>
            </a:br>
            <a:endParaRPr lang="de-DE" dirty="0"/>
          </a:p>
          <a:p>
            <a:r>
              <a:rPr lang="de-DE" dirty="0"/>
              <a:t>Zeichenketten, d.h. Propositionen (Atome, Junktoren) Bedeutung zuweisen</a:t>
            </a:r>
          </a:p>
          <a:p>
            <a:r>
              <a:rPr lang="de-DE" dirty="0"/>
              <a:t>Aussagen Wahrheitswerte zuweisen </a:t>
            </a:r>
            <a:br>
              <a:rPr lang="de-DE" dirty="0"/>
            </a:br>
            <a:r>
              <a:rPr lang="de-DE" dirty="0"/>
              <a:t>(1 wahr, 0 falsch)</a:t>
            </a:r>
          </a:p>
          <a:p>
            <a:pPr marL="0" indent="0">
              <a:buNone/>
            </a:pPr>
            <a:r>
              <a:rPr lang="de-DE" dirty="0"/>
              <a:t>→ Interpretation der Aussagenlogik</a:t>
            </a:r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268801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EDDE19-2E17-F460-EF05-F63CFA068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Substitutionstheorem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B8DADA-D5CE-CB7F-B7A9-FD974C814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Wenn |= a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</a:t>
            </a:r>
            <a:r>
              <a:rPr lang="de-DE" dirty="0"/>
              <a:t> ↔  a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2</a:t>
            </a:r>
            <a:r>
              <a:rPr lang="de-DE" dirty="0"/>
              <a:t>, dann gilt |= b[a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 </a:t>
            </a:r>
            <a:r>
              <a:rPr lang="de-DE" dirty="0"/>
              <a:t>/p] ↔ b[a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2 </a:t>
            </a:r>
            <a:r>
              <a:rPr lang="de-DE" dirty="0"/>
              <a:t>/p].</a:t>
            </a:r>
            <a:br>
              <a:rPr lang="de-DE" dirty="0"/>
            </a:br>
            <a:endParaRPr lang="de-DE" dirty="0"/>
          </a:p>
          <a:p>
            <a:pPr marL="0" indent="0">
              <a:buNone/>
            </a:pPr>
            <a:r>
              <a:rPr lang="de-DE" dirty="0"/>
              <a:t>Dafür beweisen wir folgendes: </a:t>
            </a:r>
          </a:p>
          <a:p>
            <a:pPr marL="0" indent="0">
              <a:buNone/>
            </a:pPr>
            <a:r>
              <a:rPr lang="de-DE" dirty="0"/>
              <a:t>i) |= (a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</a:t>
            </a:r>
            <a:r>
              <a:rPr lang="de-DE" dirty="0"/>
              <a:t> ↔  a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2</a:t>
            </a:r>
            <a:r>
              <a:rPr lang="de-DE" dirty="0"/>
              <a:t>) → (b[a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 </a:t>
            </a:r>
            <a:r>
              <a:rPr lang="de-DE" dirty="0"/>
              <a:t>/p] ↔  b[a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2 </a:t>
            </a:r>
            <a:r>
              <a:rPr lang="de-DE" dirty="0"/>
              <a:t>/p])</a:t>
            </a:r>
          </a:p>
          <a:p>
            <a:pPr marL="0" indent="0">
              <a:buNone/>
            </a:pPr>
            <a:r>
              <a:rPr lang="de-DE" dirty="0"/>
              <a:t>ii) [a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</a:t>
            </a:r>
            <a:r>
              <a:rPr lang="de-DE" dirty="0"/>
              <a:t> ↔  a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2</a:t>
            </a:r>
            <a:r>
              <a:rPr lang="de-DE" dirty="0"/>
              <a:t>]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v</a:t>
            </a:r>
            <a:r>
              <a:rPr lang="de-DE" dirty="0"/>
              <a:t> ≤ [ b[a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 </a:t>
            </a:r>
            <a:r>
              <a:rPr lang="de-DE" dirty="0"/>
              <a:t>/p] ↔  b[a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2 </a:t>
            </a:r>
            <a:r>
              <a:rPr lang="de-DE" dirty="0"/>
              <a:t>/p] ]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v</a:t>
            </a:r>
            <a:r>
              <a:rPr lang="de-DE" dirty="0"/>
              <a:t> </a:t>
            </a:r>
          </a:p>
          <a:p>
            <a:pPr marL="0" indent="0">
              <a:buNone/>
            </a:pPr>
            <a:r>
              <a:rPr lang="de-DE" dirty="0"/>
              <a:t>Beweis:</a:t>
            </a:r>
          </a:p>
          <a:p>
            <a:pPr marL="0" indent="0">
              <a:buNone/>
            </a:pPr>
            <a:r>
              <a:rPr lang="de-DE" dirty="0"/>
              <a:t>Fall 1) [a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</a:t>
            </a:r>
            <a:r>
              <a:rPr lang="de-DE" dirty="0"/>
              <a:t> ↔  a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2</a:t>
            </a:r>
            <a:r>
              <a:rPr lang="de-DE" dirty="0"/>
              <a:t>]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v</a:t>
            </a:r>
            <a:r>
              <a:rPr lang="de-DE" dirty="0"/>
              <a:t> = 0 </a:t>
            </a:r>
          </a:p>
          <a:p>
            <a:pPr marL="0" indent="0">
              <a:buNone/>
            </a:pPr>
            <a:r>
              <a:rPr lang="de-DE" dirty="0"/>
              <a:t>Die Aussage gilt, da [ b[a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 </a:t>
            </a:r>
            <a:r>
              <a:rPr lang="de-DE" dirty="0"/>
              <a:t>/p] ↔ b[a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2 </a:t>
            </a:r>
            <a:r>
              <a:rPr lang="de-DE" dirty="0"/>
              <a:t>/p] ]</a:t>
            </a:r>
            <a:r>
              <a:rPr lang="de-DE" sz="2800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v</a:t>
            </a:r>
            <a:r>
              <a:rPr lang="de-DE" dirty="0"/>
              <a:t> ≥ 0 stets gilt.</a:t>
            </a:r>
          </a:p>
        </p:txBody>
      </p:sp>
    </p:spTree>
    <p:extLst>
      <p:ext uri="{BB962C8B-B14F-4D97-AF65-F5344CB8AC3E}">
        <p14:creationId xmlns:p14="http://schemas.microsoft.com/office/powerpoint/2010/main" val="19798445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EDDE19-2E17-F460-EF05-F63CFA068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Substitutionstheorem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B8DADA-D5CE-CB7F-B7A9-FD974C8148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323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Fall 2) [a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</a:t>
            </a:r>
            <a:r>
              <a:rPr lang="de-DE" dirty="0"/>
              <a:t> ↔  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2</a:t>
            </a:r>
            <a:r>
              <a:rPr lang="de-DE" dirty="0"/>
              <a:t>]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v</a:t>
            </a:r>
            <a:r>
              <a:rPr lang="de-DE" dirty="0"/>
              <a:t> = 1, </a:t>
            </a:r>
            <a:r>
              <a:rPr lang="de-DE" dirty="0" err="1"/>
              <a:t>z.z.</a:t>
            </a:r>
            <a:r>
              <a:rPr lang="de-DE" dirty="0"/>
              <a:t>: [ b[a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 </a:t>
            </a:r>
            <a:r>
              <a:rPr lang="de-DE" dirty="0"/>
              <a:t>/p] ↔  b[a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2 </a:t>
            </a:r>
            <a:r>
              <a:rPr lang="de-DE" dirty="0"/>
              <a:t>/p] ]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v</a:t>
            </a:r>
            <a:r>
              <a:rPr lang="de-DE" dirty="0"/>
              <a:t>  = 1</a:t>
            </a:r>
          </a:p>
          <a:p>
            <a:pPr marL="0" indent="0">
              <a:buNone/>
            </a:pPr>
            <a:r>
              <a:rPr lang="de-DE" dirty="0"/>
              <a:t> Induktion über b: </a:t>
            </a:r>
          </a:p>
          <a:p>
            <a:r>
              <a:rPr lang="de-DE" dirty="0"/>
              <a:t>b atomar:</a:t>
            </a:r>
            <a:br>
              <a:rPr lang="de-DE" dirty="0"/>
            </a:br>
            <a:r>
              <a:rPr lang="de-DE" dirty="0"/>
              <a:t>   b = p) es gilt b[a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i </a:t>
            </a:r>
            <a:r>
              <a:rPr lang="de-DE" dirty="0"/>
              <a:t>/p] = 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i</a:t>
            </a:r>
            <a:r>
              <a:rPr lang="de-DE" dirty="0"/>
              <a:t>, [ b[a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 </a:t>
            </a:r>
            <a:r>
              <a:rPr lang="de-DE" dirty="0"/>
              <a:t>/p] ↔  b[a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2 </a:t>
            </a:r>
            <a:r>
              <a:rPr lang="de-DE" dirty="0"/>
              <a:t>/p] ]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v </a:t>
            </a:r>
            <a:r>
              <a:rPr lang="de-DE" dirty="0"/>
              <a:t> = [a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 </a:t>
            </a:r>
            <a:r>
              <a:rPr lang="de-DE" dirty="0"/>
              <a:t>↔ 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2 </a:t>
            </a:r>
            <a:r>
              <a:rPr lang="de-DE" dirty="0"/>
              <a:t>]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v </a:t>
            </a:r>
            <a:r>
              <a:rPr lang="de-DE" dirty="0"/>
              <a:t> = 1</a:t>
            </a:r>
            <a:br>
              <a:rPr lang="de-DE" dirty="0"/>
            </a:br>
            <a:r>
              <a:rPr lang="de-DE" dirty="0"/>
              <a:t>   b ≠ p) es gilt b[a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i </a:t>
            </a:r>
            <a:r>
              <a:rPr lang="de-DE" dirty="0"/>
              <a:t>/p] = b, [ b[a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 </a:t>
            </a:r>
            <a:r>
              <a:rPr lang="de-DE" dirty="0"/>
              <a:t>/p] ↔  b[a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2 </a:t>
            </a:r>
            <a:r>
              <a:rPr lang="de-DE" dirty="0"/>
              <a:t>/p] ]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v </a:t>
            </a:r>
            <a:r>
              <a:rPr lang="de-DE" dirty="0"/>
              <a:t> = [b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</a:t>
            </a:r>
            <a:r>
              <a:rPr lang="de-DE" dirty="0"/>
              <a:t>↔ b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</a:t>
            </a:r>
            <a:r>
              <a:rPr lang="de-DE" dirty="0"/>
              <a:t>]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v </a:t>
            </a:r>
            <a:r>
              <a:rPr lang="de-DE" dirty="0"/>
              <a:t> = 1</a:t>
            </a:r>
          </a:p>
          <a:p>
            <a:r>
              <a:rPr lang="de-DE" dirty="0"/>
              <a:t>b = b1 □ b2 : </a:t>
            </a:r>
            <a:br>
              <a:rPr lang="de-DE" dirty="0"/>
            </a:br>
            <a:r>
              <a:rPr lang="de-DE" dirty="0"/>
              <a:t>Es gelte bereits [ b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j</a:t>
            </a:r>
            <a:r>
              <a:rPr lang="de-DE" dirty="0"/>
              <a:t>[a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 </a:t>
            </a:r>
            <a:r>
              <a:rPr lang="de-DE" dirty="0"/>
              <a:t>/p] ↔ b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j</a:t>
            </a:r>
            <a:r>
              <a:rPr lang="de-DE" dirty="0"/>
              <a:t>[a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2 </a:t>
            </a:r>
            <a:r>
              <a:rPr lang="de-DE" dirty="0"/>
              <a:t>/p] ]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v</a:t>
            </a:r>
            <a:r>
              <a:rPr lang="de-DE" dirty="0"/>
              <a:t>  = 1, </a:t>
            </a:r>
            <a:br>
              <a:rPr lang="de-DE" dirty="0"/>
            </a:br>
            <a:r>
              <a:rPr lang="de-DE" dirty="0"/>
              <a:t>d.h.: [ b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j</a:t>
            </a:r>
            <a:r>
              <a:rPr lang="de-DE" dirty="0"/>
              <a:t>[a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 </a:t>
            </a:r>
            <a:r>
              <a:rPr lang="de-DE" dirty="0"/>
              <a:t>/p] ]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v</a:t>
            </a:r>
            <a:r>
              <a:rPr lang="de-DE" dirty="0"/>
              <a:t> =  [ b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j</a:t>
            </a:r>
            <a:r>
              <a:rPr lang="de-DE" dirty="0"/>
              <a:t>[a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2 </a:t>
            </a:r>
            <a:r>
              <a:rPr lang="de-DE" dirty="0"/>
              <a:t>/p] ]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v</a:t>
            </a:r>
            <a:br>
              <a:rPr lang="de-DE" dirty="0"/>
            </a:br>
            <a:r>
              <a:rPr lang="de-DE" dirty="0"/>
              <a:t>b[a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i </a:t>
            </a:r>
            <a:r>
              <a:rPr lang="de-DE" dirty="0"/>
              <a:t>/p] = b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</a:t>
            </a:r>
            <a:r>
              <a:rPr lang="de-DE" dirty="0"/>
              <a:t>[a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i </a:t>
            </a:r>
            <a:r>
              <a:rPr lang="de-DE" dirty="0"/>
              <a:t>/p] □ b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2</a:t>
            </a:r>
            <a:r>
              <a:rPr lang="de-DE" dirty="0"/>
              <a:t>[a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i </a:t>
            </a:r>
            <a:r>
              <a:rPr lang="de-DE" dirty="0"/>
              <a:t>/p]</a:t>
            </a:r>
          </a:p>
        </p:txBody>
      </p:sp>
    </p:spTree>
    <p:extLst>
      <p:ext uri="{BB962C8B-B14F-4D97-AF65-F5344CB8AC3E}">
        <p14:creationId xmlns:p14="http://schemas.microsoft.com/office/powerpoint/2010/main" val="24375374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EDDE19-2E17-F460-EF05-F63CFA068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Substitutionstheorem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B8DADA-D5CE-CB7F-B7A9-FD974C8148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7251"/>
          </a:xfrm>
        </p:spPr>
        <p:txBody>
          <a:bodyPr>
            <a:normAutofit/>
          </a:bodyPr>
          <a:lstStyle/>
          <a:p>
            <a:r>
              <a:rPr lang="de-DE" dirty="0"/>
              <a:t>b = ¬b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</a:t>
            </a:r>
            <a:r>
              <a:rPr lang="de-DE" dirty="0"/>
              <a:t> : </a:t>
            </a:r>
            <a:br>
              <a:rPr lang="de-DE" dirty="0"/>
            </a:br>
            <a:r>
              <a:rPr lang="de-DE" dirty="0"/>
              <a:t>Es gelte bereits [ b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</a:t>
            </a:r>
            <a:r>
              <a:rPr lang="de-DE" dirty="0"/>
              <a:t>[a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 </a:t>
            </a:r>
            <a:r>
              <a:rPr lang="de-DE" dirty="0"/>
              <a:t>/p] ↔ b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</a:t>
            </a:r>
            <a:r>
              <a:rPr lang="de-DE" dirty="0"/>
              <a:t>[a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2 </a:t>
            </a:r>
            <a:r>
              <a:rPr lang="de-DE" dirty="0"/>
              <a:t>/p] ]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v </a:t>
            </a:r>
            <a:r>
              <a:rPr lang="de-DE" dirty="0"/>
              <a:t>= 1</a:t>
            </a:r>
            <a:br>
              <a:rPr lang="de-DE" dirty="0"/>
            </a:br>
            <a:r>
              <a:rPr lang="de-DE" dirty="0"/>
              <a:t>b[a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j </a:t>
            </a:r>
            <a:r>
              <a:rPr lang="de-DE" dirty="0"/>
              <a:t>/p] = ¬ (b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</a:t>
            </a:r>
            <a:r>
              <a:rPr lang="de-DE" dirty="0"/>
              <a:t>[a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j </a:t>
            </a:r>
            <a:r>
              <a:rPr lang="de-DE" dirty="0"/>
              <a:t>/p] ),</a:t>
            </a:r>
            <a:br>
              <a:rPr lang="de-DE" dirty="0"/>
            </a:br>
            <a:r>
              <a:rPr lang="de-DE" dirty="0"/>
              <a:t>[ b[a</a:t>
            </a:r>
            <a:r>
              <a:rPr lang="de-DE" baseline="-25000" dirty="0">
                <a:solidFill>
                  <a:srgbClr val="000000"/>
                </a:solidFill>
                <a:latin typeface="Aptos" panose="020B0004020202020204" pitchFamily="34" charset="0"/>
              </a:rPr>
              <a:t> 1 </a:t>
            </a:r>
            <a:r>
              <a:rPr lang="de-DE" dirty="0"/>
              <a:t>/p] ↔  b</a:t>
            </a:r>
            <a:r>
              <a:rPr lang="de-DE" baseline="-25000" dirty="0">
                <a:solidFill>
                  <a:srgbClr val="000000"/>
                </a:solidFill>
                <a:latin typeface="Aptos" panose="020B0004020202020204" pitchFamily="34" charset="0"/>
              </a:rPr>
              <a:t> </a:t>
            </a:r>
            <a:r>
              <a:rPr lang="de-DE" dirty="0"/>
              <a:t>[a</a:t>
            </a:r>
            <a:r>
              <a:rPr lang="de-DE" baseline="-25000" dirty="0">
                <a:solidFill>
                  <a:srgbClr val="000000"/>
                </a:solidFill>
                <a:latin typeface="Aptos" panose="020B0004020202020204" pitchFamily="34" charset="0"/>
              </a:rPr>
              <a:t> 2 </a:t>
            </a:r>
            <a:r>
              <a:rPr lang="de-DE" dirty="0"/>
              <a:t>/p] ]</a:t>
            </a:r>
            <a:r>
              <a:rPr lang="de-DE" baseline="-25000" dirty="0">
                <a:solidFill>
                  <a:srgbClr val="000000"/>
                </a:solidFill>
                <a:latin typeface="Aptos" panose="020B0004020202020204" pitchFamily="34" charset="0"/>
              </a:rPr>
              <a:t> v</a:t>
            </a:r>
            <a:r>
              <a:rPr lang="de-DE" dirty="0"/>
              <a:t> = [¬ (b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</a:t>
            </a:r>
            <a:r>
              <a:rPr lang="de-DE" dirty="0"/>
              <a:t>[a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j </a:t>
            </a:r>
            <a:r>
              <a:rPr lang="de-DE" dirty="0"/>
              <a:t>/p] ) ↔ ¬ (b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</a:t>
            </a:r>
            <a:r>
              <a:rPr lang="de-DE" dirty="0"/>
              <a:t>[a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j </a:t>
            </a:r>
            <a:r>
              <a:rPr lang="de-DE" dirty="0"/>
              <a:t>/p] ) ]</a:t>
            </a:r>
            <a:r>
              <a:rPr lang="de-DE" baseline="-25000" dirty="0">
                <a:solidFill>
                  <a:srgbClr val="000000"/>
                </a:solidFill>
                <a:latin typeface="Aptos" panose="020B0004020202020204" pitchFamily="34" charset="0"/>
              </a:rPr>
              <a:t> v</a:t>
            </a:r>
            <a:r>
              <a:rPr lang="de-DE" dirty="0"/>
              <a:t>  </a:t>
            </a:r>
          </a:p>
          <a:p>
            <a:pPr marL="0" indent="0">
              <a:buNone/>
            </a:pPr>
            <a:r>
              <a:rPr lang="de-DE" dirty="0"/>
              <a:t>				= [ b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</a:t>
            </a:r>
            <a:r>
              <a:rPr lang="de-DE" dirty="0"/>
              <a:t>[a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 </a:t>
            </a:r>
            <a:r>
              <a:rPr lang="de-DE" dirty="0"/>
              <a:t>/p] ↔ b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1</a:t>
            </a:r>
            <a:r>
              <a:rPr lang="de-DE" dirty="0"/>
              <a:t>[a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2 </a:t>
            </a:r>
            <a:r>
              <a:rPr lang="de-DE" dirty="0"/>
              <a:t>/p] ]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v </a:t>
            </a:r>
            <a:r>
              <a:rPr lang="de-DE" dirty="0"/>
              <a:t>= 1</a:t>
            </a:r>
            <a:br>
              <a:rPr lang="de-DE" dirty="0"/>
            </a:br>
            <a:br>
              <a:rPr lang="de-DE" dirty="0"/>
            </a:br>
            <a:r>
              <a:rPr lang="de-DE" dirty="0"/>
              <a:t>(siehe |= (c ↔d) ↔ (¬ c ↔ ¬ d) , also [c ↔d]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v</a:t>
            </a:r>
            <a:r>
              <a:rPr lang="de-DE" dirty="0"/>
              <a:t> = [¬ c ↔ ¬ d]</a:t>
            </a:r>
            <a:r>
              <a:rPr lang="de-DE" kern="1200" baseline="-25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 v</a:t>
            </a:r>
            <a:r>
              <a:rPr lang="de-DE" dirty="0"/>
              <a:t> )</a:t>
            </a:r>
            <a:br>
              <a:rPr lang="de-DE" dirty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33528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316088-BF5A-D650-FA6E-2F55A20F1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Junktoren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784EF7-2D24-8AD5-56F2-E02559A8E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Wahrheitswerte von a □ b, ⌐ a, ⊥ bestimmen</a:t>
            </a:r>
            <a:br>
              <a:rPr lang="de-DE" dirty="0"/>
            </a:br>
            <a:r>
              <a:rPr lang="de-DE" dirty="0"/>
              <a:t>(□ stellvertretend für: ∧, ∨, →, ↔)</a:t>
            </a:r>
          </a:p>
          <a:p>
            <a:r>
              <a:rPr lang="de-DE" dirty="0"/>
              <a:t>Wahrheitstabellen:</a:t>
            </a:r>
          </a:p>
          <a:p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Notation: v(a) = 1 oder v(a) = 0 </a:t>
            </a:r>
            <a:br>
              <a:rPr lang="de-DE" dirty="0"/>
            </a:br>
            <a:r>
              <a:rPr lang="de-DE" dirty="0"/>
              <a:t>(Bewertungsfunktion v)</a:t>
            </a:r>
          </a:p>
          <a:p>
            <a:endParaRPr lang="de-DE" dirty="0"/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C9012EAE-CABF-D229-0DC3-EA93ECFDB9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161921"/>
              </p:ext>
            </p:extLst>
          </p:nvPr>
        </p:nvGraphicFramePr>
        <p:xfrm>
          <a:off x="1596258" y="3349814"/>
          <a:ext cx="1438605" cy="14575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535">
                  <a:extLst>
                    <a:ext uri="{9D8B030D-6E8A-4147-A177-3AD203B41FA5}">
                      <a16:colId xmlns:a16="http://schemas.microsoft.com/office/drawing/2014/main" val="456452812"/>
                    </a:ext>
                  </a:extLst>
                </a:gridCol>
                <a:gridCol w="479535">
                  <a:extLst>
                    <a:ext uri="{9D8B030D-6E8A-4147-A177-3AD203B41FA5}">
                      <a16:colId xmlns:a16="http://schemas.microsoft.com/office/drawing/2014/main" val="3366906244"/>
                    </a:ext>
                  </a:extLst>
                </a:gridCol>
                <a:gridCol w="479535">
                  <a:extLst>
                    <a:ext uri="{9D8B030D-6E8A-4147-A177-3AD203B41FA5}">
                      <a16:colId xmlns:a16="http://schemas.microsoft.com/office/drawing/2014/main" val="3080715719"/>
                    </a:ext>
                  </a:extLst>
                </a:gridCol>
              </a:tblGrid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363837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954899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511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5578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C48D8A-D065-31C9-56C3-C0D09F542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Junktoren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F5C0EF-A7C3-86AC-DC65-2ABB150F322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dirty="0"/>
              <a:t>Konjunktion: ∧</a:t>
            </a:r>
          </a:p>
          <a:p>
            <a:r>
              <a:rPr lang="de-DE" dirty="0"/>
              <a:t>Wahrheitstabelle:</a:t>
            </a:r>
            <a:br>
              <a:rPr lang="de-DE" dirty="0"/>
            </a:br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v(a ∧ b) = min(v(a), v(b))</a:t>
            </a:r>
          </a:p>
          <a:p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5DB3017-B2B0-F2F0-AC65-10A3DB701B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/>
              <a:t>Disjunktion: ∨ </a:t>
            </a:r>
          </a:p>
          <a:p>
            <a:r>
              <a:rPr lang="de-DE" dirty="0"/>
              <a:t>Wahrheitstabelle:</a:t>
            </a:r>
            <a:br>
              <a:rPr lang="de-DE" dirty="0"/>
            </a:br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v(a ∨ b) = </a:t>
            </a:r>
            <a:r>
              <a:rPr lang="de-DE" dirty="0" err="1"/>
              <a:t>max</a:t>
            </a:r>
            <a:r>
              <a:rPr lang="de-DE" dirty="0"/>
              <a:t>(v(a), v(b))</a:t>
            </a:r>
          </a:p>
          <a:p>
            <a:endParaRPr lang="de-DE" dirty="0"/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E33A522D-4DA9-DB8C-B4E2-B4AD5A0349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2933862"/>
              </p:ext>
            </p:extLst>
          </p:nvPr>
        </p:nvGraphicFramePr>
        <p:xfrm>
          <a:off x="1596258" y="3039571"/>
          <a:ext cx="1438605" cy="14575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535">
                  <a:extLst>
                    <a:ext uri="{9D8B030D-6E8A-4147-A177-3AD203B41FA5}">
                      <a16:colId xmlns:a16="http://schemas.microsoft.com/office/drawing/2014/main" val="456452812"/>
                    </a:ext>
                  </a:extLst>
                </a:gridCol>
                <a:gridCol w="479535">
                  <a:extLst>
                    <a:ext uri="{9D8B030D-6E8A-4147-A177-3AD203B41FA5}">
                      <a16:colId xmlns:a16="http://schemas.microsoft.com/office/drawing/2014/main" val="3366906244"/>
                    </a:ext>
                  </a:extLst>
                </a:gridCol>
                <a:gridCol w="479535">
                  <a:extLst>
                    <a:ext uri="{9D8B030D-6E8A-4147-A177-3AD203B41FA5}">
                      <a16:colId xmlns:a16="http://schemas.microsoft.com/office/drawing/2014/main" val="3080715719"/>
                    </a:ext>
                  </a:extLst>
                </a:gridCol>
              </a:tblGrid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363837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954899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511048"/>
                  </a:ext>
                </a:extLst>
              </a:tr>
            </a:tbl>
          </a:graphicData>
        </a:graphic>
      </p:graphicFrame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4EB673E2-5303-D1B8-3586-87B77661E8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1304992"/>
              </p:ext>
            </p:extLst>
          </p:nvPr>
        </p:nvGraphicFramePr>
        <p:xfrm>
          <a:off x="6945226" y="3039571"/>
          <a:ext cx="1438605" cy="14575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535">
                  <a:extLst>
                    <a:ext uri="{9D8B030D-6E8A-4147-A177-3AD203B41FA5}">
                      <a16:colId xmlns:a16="http://schemas.microsoft.com/office/drawing/2014/main" val="456452812"/>
                    </a:ext>
                  </a:extLst>
                </a:gridCol>
                <a:gridCol w="479535">
                  <a:extLst>
                    <a:ext uri="{9D8B030D-6E8A-4147-A177-3AD203B41FA5}">
                      <a16:colId xmlns:a16="http://schemas.microsoft.com/office/drawing/2014/main" val="3366906244"/>
                    </a:ext>
                  </a:extLst>
                </a:gridCol>
                <a:gridCol w="479535">
                  <a:extLst>
                    <a:ext uri="{9D8B030D-6E8A-4147-A177-3AD203B41FA5}">
                      <a16:colId xmlns:a16="http://schemas.microsoft.com/office/drawing/2014/main" val="3080715719"/>
                    </a:ext>
                  </a:extLst>
                </a:gridCol>
              </a:tblGrid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363837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954899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511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6561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6ABB88-42B0-913E-84A3-DEE10F9B3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Junktoren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A31E8C-5163-226D-C561-F4F3B9048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Äquivalenz: ↔ </a:t>
            </a:r>
          </a:p>
          <a:p>
            <a:r>
              <a:rPr lang="de-DE" dirty="0"/>
              <a:t>Wahrheitstabelle:</a:t>
            </a:r>
            <a:br>
              <a:rPr lang="de-DE" dirty="0"/>
            </a:br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v(a ↔ b) = 1 </a:t>
            </a:r>
            <a:r>
              <a:rPr lang="el-GR" dirty="0"/>
              <a:t>⇔</a:t>
            </a:r>
            <a:r>
              <a:rPr lang="de-DE" dirty="0"/>
              <a:t> v(a) = v(b)</a:t>
            </a:r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02701946-2247-1749-9E17-8080408FA5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223790"/>
              </p:ext>
            </p:extLst>
          </p:nvPr>
        </p:nvGraphicFramePr>
        <p:xfrm>
          <a:off x="1596258" y="3039571"/>
          <a:ext cx="1438605" cy="14575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535">
                  <a:extLst>
                    <a:ext uri="{9D8B030D-6E8A-4147-A177-3AD203B41FA5}">
                      <a16:colId xmlns:a16="http://schemas.microsoft.com/office/drawing/2014/main" val="456452812"/>
                    </a:ext>
                  </a:extLst>
                </a:gridCol>
                <a:gridCol w="479535">
                  <a:extLst>
                    <a:ext uri="{9D8B030D-6E8A-4147-A177-3AD203B41FA5}">
                      <a16:colId xmlns:a16="http://schemas.microsoft.com/office/drawing/2014/main" val="3366906244"/>
                    </a:ext>
                  </a:extLst>
                </a:gridCol>
                <a:gridCol w="479535">
                  <a:extLst>
                    <a:ext uri="{9D8B030D-6E8A-4147-A177-3AD203B41FA5}">
                      <a16:colId xmlns:a16="http://schemas.microsoft.com/office/drawing/2014/main" val="3080715719"/>
                    </a:ext>
                  </a:extLst>
                </a:gridCol>
              </a:tblGrid>
              <a:tr h="4858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363837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954899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511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6551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6ABB88-42B0-913E-84A3-DEE10F9B3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Junktoren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A31E8C-5163-226D-C561-F4F3B9048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Implikation: →</a:t>
            </a:r>
          </a:p>
          <a:p>
            <a:r>
              <a:rPr lang="de-DE" dirty="0"/>
              <a:t>a → b: aus a folgt b</a:t>
            </a:r>
          </a:p>
          <a:p>
            <a:pPr marL="0" indent="0">
              <a:buNone/>
            </a:pPr>
            <a:br>
              <a:rPr lang="de-DE" dirty="0"/>
            </a:br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02824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6ABB88-42B0-913E-84A3-DEE10F9B3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Junktoren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A31E8C-5163-226D-C561-F4F3B9048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Implikation: →</a:t>
            </a:r>
          </a:p>
          <a:p>
            <a:r>
              <a:rPr lang="de-DE" dirty="0"/>
              <a:t>a → b: aus a folgt b</a:t>
            </a:r>
          </a:p>
          <a:p>
            <a:pPr marL="0" indent="0">
              <a:buNone/>
            </a:pPr>
            <a:br>
              <a:rPr lang="de-DE" dirty="0"/>
            </a:br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02701946-2247-1749-9E17-8080408FA5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929825"/>
              </p:ext>
            </p:extLst>
          </p:nvPr>
        </p:nvGraphicFramePr>
        <p:xfrm>
          <a:off x="1221826" y="3039570"/>
          <a:ext cx="2207174" cy="14575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6671">
                  <a:extLst>
                    <a:ext uri="{9D8B030D-6E8A-4147-A177-3AD203B41FA5}">
                      <a16:colId xmlns:a16="http://schemas.microsoft.com/office/drawing/2014/main" val="456452812"/>
                    </a:ext>
                  </a:extLst>
                </a:gridCol>
                <a:gridCol w="843106">
                  <a:extLst>
                    <a:ext uri="{9D8B030D-6E8A-4147-A177-3AD203B41FA5}">
                      <a16:colId xmlns:a16="http://schemas.microsoft.com/office/drawing/2014/main" val="3366906244"/>
                    </a:ext>
                  </a:extLst>
                </a:gridCol>
                <a:gridCol w="847397">
                  <a:extLst>
                    <a:ext uri="{9D8B030D-6E8A-4147-A177-3AD203B41FA5}">
                      <a16:colId xmlns:a16="http://schemas.microsoft.com/office/drawing/2014/main" val="3080715719"/>
                    </a:ext>
                  </a:extLst>
                </a:gridCol>
              </a:tblGrid>
              <a:tr h="4858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wahr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falsch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363837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954899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511048"/>
                  </a:ext>
                </a:extLst>
              </a:tr>
            </a:tbl>
          </a:graphicData>
        </a:graphic>
      </p:graphicFrame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072827DE-E7D8-F714-E4AF-2667621B4D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816142"/>
              </p:ext>
            </p:extLst>
          </p:nvPr>
        </p:nvGraphicFramePr>
        <p:xfrm>
          <a:off x="3754819" y="3039570"/>
          <a:ext cx="2207174" cy="14575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6671">
                  <a:extLst>
                    <a:ext uri="{9D8B030D-6E8A-4147-A177-3AD203B41FA5}">
                      <a16:colId xmlns:a16="http://schemas.microsoft.com/office/drawing/2014/main" val="456452812"/>
                    </a:ext>
                  </a:extLst>
                </a:gridCol>
                <a:gridCol w="843106">
                  <a:extLst>
                    <a:ext uri="{9D8B030D-6E8A-4147-A177-3AD203B41FA5}">
                      <a16:colId xmlns:a16="http://schemas.microsoft.com/office/drawing/2014/main" val="3366906244"/>
                    </a:ext>
                  </a:extLst>
                </a:gridCol>
                <a:gridCol w="847397">
                  <a:extLst>
                    <a:ext uri="{9D8B030D-6E8A-4147-A177-3AD203B41FA5}">
                      <a16:colId xmlns:a16="http://schemas.microsoft.com/office/drawing/2014/main" val="3080715719"/>
                    </a:ext>
                  </a:extLst>
                </a:gridCol>
              </a:tblGrid>
              <a:tr h="4858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wahr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falsch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363837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954899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511048"/>
                  </a:ext>
                </a:extLst>
              </a:tr>
            </a:tbl>
          </a:graphicData>
        </a:graphic>
      </p:graphicFrame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ECCB5512-6090-79A2-7ED8-C96ACA9B9B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918452"/>
              </p:ext>
            </p:extLst>
          </p:nvPr>
        </p:nvGraphicFramePr>
        <p:xfrm>
          <a:off x="6287812" y="3039570"/>
          <a:ext cx="2207174" cy="14575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6671">
                  <a:extLst>
                    <a:ext uri="{9D8B030D-6E8A-4147-A177-3AD203B41FA5}">
                      <a16:colId xmlns:a16="http://schemas.microsoft.com/office/drawing/2014/main" val="456452812"/>
                    </a:ext>
                  </a:extLst>
                </a:gridCol>
                <a:gridCol w="843106">
                  <a:extLst>
                    <a:ext uri="{9D8B030D-6E8A-4147-A177-3AD203B41FA5}">
                      <a16:colId xmlns:a16="http://schemas.microsoft.com/office/drawing/2014/main" val="3366906244"/>
                    </a:ext>
                  </a:extLst>
                </a:gridCol>
                <a:gridCol w="847397">
                  <a:extLst>
                    <a:ext uri="{9D8B030D-6E8A-4147-A177-3AD203B41FA5}">
                      <a16:colId xmlns:a16="http://schemas.microsoft.com/office/drawing/2014/main" val="3080715719"/>
                    </a:ext>
                  </a:extLst>
                </a:gridCol>
              </a:tblGrid>
              <a:tr h="4858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wahr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falsch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363837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954899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511048"/>
                  </a:ext>
                </a:extLst>
              </a:tr>
            </a:tbl>
          </a:graphicData>
        </a:graphic>
      </p:graphicFrame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1E0BEA1A-B02F-B5D2-90E5-AB34FD1E3B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3834205"/>
              </p:ext>
            </p:extLst>
          </p:nvPr>
        </p:nvGraphicFramePr>
        <p:xfrm>
          <a:off x="8820805" y="3039570"/>
          <a:ext cx="2207174" cy="14575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6671">
                  <a:extLst>
                    <a:ext uri="{9D8B030D-6E8A-4147-A177-3AD203B41FA5}">
                      <a16:colId xmlns:a16="http://schemas.microsoft.com/office/drawing/2014/main" val="456452812"/>
                    </a:ext>
                  </a:extLst>
                </a:gridCol>
                <a:gridCol w="843106">
                  <a:extLst>
                    <a:ext uri="{9D8B030D-6E8A-4147-A177-3AD203B41FA5}">
                      <a16:colId xmlns:a16="http://schemas.microsoft.com/office/drawing/2014/main" val="3366906244"/>
                    </a:ext>
                  </a:extLst>
                </a:gridCol>
                <a:gridCol w="847397">
                  <a:extLst>
                    <a:ext uri="{9D8B030D-6E8A-4147-A177-3AD203B41FA5}">
                      <a16:colId xmlns:a16="http://schemas.microsoft.com/office/drawing/2014/main" val="3080715719"/>
                    </a:ext>
                  </a:extLst>
                </a:gridCol>
              </a:tblGrid>
              <a:tr h="4858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wahr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falsch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363837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954899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511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5916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6ABB88-42B0-913E-84A3-DEE10F9B3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Junktoren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A31E8C-5163-226D-C561-F4F3B9048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Implikation: →</a:t>
            </a:r>
          </a:p>
          <a:p>
            <a:r>
              <a:rPr lang="de-DE" dirty="0"/>
              <a:t>a → b: aus a folgt b</a:t>
            </a:r>
          </a:p>
          <a:p>
            <a:pPr marL="0" indent="0">
              <a:buNone/>
            </a:pPr>
            <a:br>
              <a:rPr lang="de-DE" dirty="0"/>
            </a:br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Ist a falsch (und b wahr) ist die Wertung unklar!</a:t>
            </a:r>
          </a:p>
          <a:p>
            <a:r>
              <a:rPr lang="de-DE" dirty="0"/>
              <a:t>Vereinbarung: ist a falsch, ist a → b wahr</a:t>
            </a:r>
          </a:p>
          <a:p>
            <a:pPr marL="0" indent="0">
              <a:buNone/>
            </a:pPr>
            <a:endParaRPr lang="de-DE" dirty="0"/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02701946-2247-1749-9E17-8080408FA5F4}"/>
              </a:ext>
            </a:extLst>
          </p:cNvPr>
          <p:cNvGraphicFramePr>
            <a:graphicFrameLocks noGrp="1"/>
          </p:cNvGraphicFramePr>
          <p:nvPr/>
        </p:nvGraphicFramePr>
        <p:xfrm>
          <a:off x="1221826" y="3039570"/>
          <a:ext cx="2207174" cy="14575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6671">
                  <a:extLst>
                    <a:ext uri="{9D8B030D-6E8A-4147-A177-3AD203B41FA5}">
                      <a16:colId xmlns:a16="http://schemas.microsoft.com/office/drawing/2014/main" val="456452812"/>
                    </a:ext>
                  </a:extLst>
                </a:gridCol>
                <a:gridCol w="843106">
                  <a:extLst>
                    <a:ext uri="{9D8B030D-6E8A-4147-A177-3AD203B41FA5}">
                      <a16:colId xmlns:a16="http://schemas.microsoft.com/office/drawing/2014/main" val="3366906244"/>
                    </a:ext>
                  </a:extLst>
                </a:gridCol>
                <a:gridCol w="847397">
                  <a:extLst>
                    <a:ext uri="{9D8B030D-6E8A-4147-A177-3AD203B41FA5}">
                      <a16:colId xmlns:a16="http://schemas.microsoft.com/office/drawing/2014/main" val="3080715719"/>
                    </a:ext>
                  </a:extLst>
                </a:gridCol>
              </a:tblGrid>
              <a:tr h="4858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wahr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falsch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363837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954899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511048"/>
                  </a:ext>
                </a:extLst>
              </a:tr>
            </a:tbl>
          </a:graphicData>
        </a:graphic>
      </p:graphicFrame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072827DE-E7D8-F714-E4AF-2667621B4D10}"/>
              </a:ext>
            </a:extLst>
          </p:cNvPr>
          <p:cNvGraphicFramePr>
            <a:graphicFrameLocks noGrp="1"/>
          </p:cNvGraphicFramePr>
          <p:nvPr/>
        </p:nvGraphicFramePr>
        <p:xfrm>
          <a:off x="3754819" y="3039570"/>
          <a:ext cx="2207174" cy="14575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6671">
                  <a:extLst>
                    <a:ext uri="{9D8B030D-6E8A-4147-A177-3AD203B41FA5}">
                      <a16:colId xmlns:a16="http://schemas.microsoft.com/office/drawing/2014/main" val="456452812"/>
                    </a:ext>
                  </a:extLst>
                </a:gridCol>
                <a:gridCol w="843106">
                  <a:extLst>
                    <a:ext uri="{9D8B030D-6E8A-4147-A177-3AD203B41FA5}">
                      <a16:colId xmlns:a16="http://schemas.microsoft.com/office/drawing/2014/main" val="3366906244"/>
                    </a:ext>
                  </a:extLst>
                </a:gridCol>
                <a:gridCol w="847397">
                  <a:extLst>
                    <a:ext uri="{9D8B030D-6E8A-4147-A177-3AD203B41FA5}">
                      <a16:colId xmlns:a16="http://schemas.microsoft.com/office/drawing/2014/main" val="3080715719"/>
                    </a:ext>
                  </a:extLst>
                </a:gridCol>
              </a:tblGrid>
              <a:tr h="4858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wahr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falsch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363837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954899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511048"/>
                  </a:ext>
                </a:extLst>
              </a:tr>
            </a:tbl>
          </a:graphicData>
        </a:graphic>
      </p:graphicFrame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ECCB5512-6090-79A2-7ED8-C96ACA9B9BF3}"/>
              </a:ext>
            </a:extLst>
          </p:cNvPr>
          <p:cNvGraphicFramePr>
            <a:graphicFrameLocks noGrp="1"/>
          </p:cNvGraphicFramePr>
          <p:nvPr/>
        </p:nvGraphicFramePr>
        <p:xfrm>
          <a:off x="6287812" y="3039570"/>
          <a:ext cx="2207174" cy="14575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6671">
                  <a:extLst>
                    <a:ext uri="{9D8B030D-6E8A-4147-A177-3AD203B41FA5}">
                      <a16:colId xmlns:a16="http://schemas.microsoft.com/office/drawing/2014/main" val="456452812"/>
                    </a:ext>
                  </a:extLst>
                </a:gridCol>
                <a:gridCol w="843106">
                  <a:extLst>
                    <a:ext uri="{9D8B030D-6E8A-4147-A177-3AD203B41FA5}">
                      <a16:colId xmlns:a16="http://schemas.microsoft.com/office/drawing/2014/main" val="3366906244"/>
                    </a:ext>
                  </a:extLst>
                </a:gridCol>
                <a:gridCol w="847397">
                  <a:extLst>
                    <a:ext uri="{9D8B030D-6E8A-4147-A177-3AD203B41FA5}">
                      <a16:colId xmlns:a16="http://schemas.microsoft.com/office/drawing/2014/main" val="3080715719"/>
                    </a:ext>
                  </a:extLst>
                </a:gridCol>
              </a:tblGrid>
              <a:tr h="4858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wahr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falsch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363837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954899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511048"/>
                  </a:ext>
                </a:extLst>
              </a:tr>
            </a:tbl>
          </a:graphicData>
        </a:graphic>
      </p:graphicFrame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1E0BEA1A-B02F-B5D2-90E5-AB34FD1E3BEF}"/>
              </a:ext>
            </a:extLst>
          </p:cNvPr>
          <p:cNvGraphicFramePr>
            <a:graphicFrameLocks noGrp="1"/>
          </p:cNvGraphicFramePr>
          <p:nvPr/>
        </p:nvGraphicFramePr>
        <p:xfrm>
          <a:off x="8820805" y="3039570"/>
          <a:ext cx="2207174" cy="14575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6671">
                  <a:extLst>
                    <a:ext uri="{9D8B030D-6E8A-4147-A177-3AD203B41FA5}">
                      <a16:colId xmlns:a16="http://schemas.microsoft.com/office/drawing/2014/main" val="456452812"/>
                    </a:ext>
                  </a:extLst>
                </a:gridCol>
                <a:gridCol w="843106">
                  <a:extLst>
                    <a:ext uri="{9D8B030D-6E8A-4147-A177-3AD203B41FA5}">
                      <a16:colId xmlns:a16="http://schemas.microsoft.com/office/drawing/2014/main" val="3366906244"/>
                    </a:ext>
                  </a:extLst>
                </a:gridCol>
                <a:gridCol w="847397">
                  <a:extLst>
                    <a:ext uri="{9D8B030D-6E8A-4147-A177-3AD203B41FA5}">
                      <a16:colId xmlns:a16="http://schemas.microsoft.com/office/drawing/2014/main" val="3080715719"/>
                    </a:ext>
                  </a:extLst>
                </a:gridCol>
              </a:tblGrid>
              <a:tr h="4858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wahr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falsch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363837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954899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511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0257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6ABB88-42B0-913E-84A3-DEE10F9B3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Junktoren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A31E8C-5163-226D-C561-F4F3B9048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Implikation: →</a:t>
            </a:r>
          </a:p>
          <a:p>
            <a:r>
              <a:rPr lang="de-DE" dirty="0"/>
              <a:t>Wahrheitstabelle:</a:t>
            </a:r>
            <a:br>
              <a:rPr lang="de-DE" dirty="0"/>
            </a:br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v(a → b) = 0 </a:t>
            </a:r>
            <a:r>
              <a:rPr lang="el-GR" dirty="0"/>
              <a:t>⇔</a:t>
            </a:r>
            <a:r>
              <a:rPr lang="de-DE" dirty="0"/>
              <a:t> v(a) = 1 und v(b) = 0</a:t>
            </a:r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02701946-2247-1749-9E17-8080408FA5F4}"/>
              </a:ext>
            </a:extLst>
          </p:cNvPr>
          <p:cNvGraphicFramePr>
            <a:graphicFrameLocks noGrp="1"/>
          </p:cNvGraphicFramePr>
          <p:nvPr/>
        </p:nvGraphicFramePr>
        <p:xfrm>
          <a:off x="1596258" y="3039571"/>
          <a:ext cx="1438605" cy="14575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535">
                  <a:extLst>
                    <a:ext uri="{9D8B030D-6E8A-4147-A177-3AD203B41FA5}">
                      <a16:colId xmlns:a16="http://schemas.microsoft.com/office/drawing/2014/main" val="456452812"/>
                    </a:ext>
                  </a:extLst>
                </a:gridCol>
                <a:gridCol w="479535">
                  <a:extLst>
                    <a:ext uri="{9D8B030D-6E8A-4147-A177-3AD203B41FA5}">
                      <a16:colId xmlns:a16="http://schemas.microsoft.com/office/drawing/2014/main" val="3366906244"/>
                    </a:ext>
                  </a:extLst>
                </a:gridCol>
                <a:gridCol w="479535">
                  <a:extLst>
                    <a:ext uri="{9D8B030D-6E8A-4147-A177-3AD203B41FA5}">
                      <a16:colId xmlns:a16="http://schemas.microsoft.com/office/drawing/2014/main" val="3080715719"/>
                    </a:ext>
                  </a:extLst>
                </a:gridCol>
              </a:tblGrid>
              <a:tr h="4858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363837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954899"/>
                  </a:ext>
                </a:extLst>
              </a:tr>
              <a:tr h="485848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511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6101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1619</Words>
  <Application>Microsoft Office PowerPoint</Application>
  <PresentationFormat>Breitbild</PresentationFormat>
  <Paragraphs>266</Paragraphs>
  <Slides>22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22</vt:i4>
      </vt:variant>
    </vt:vector>
  </HeadingPairs>
  <TitlesOfParts>
    <vt:vector size="27" baseType="lpstr">
      <vt:lpstr>Aptos</vt:lpstr>
      <vt:lpstr>Aptos Display</vt:lpstr>
      <vt:lpstr>Arial</vt:lpstr>
      <vt:lpstr>Times New Roman</vt:lpstr>
      <vt:lpstr>Office</vt:lpstr>
      <vt:lpstr>Semantik der Aussagenlogik</vt:lpstr>
      <vt:lpstr>Ziele der Semantik</vt:lpstr>
      <vt:lpstr>Junktoren</vt:lpstr>
      <vt:lpstr>Junktoren</vt:lpstr>
      <vt:lpstr>Junktoren</vt:lpstr>
      <vt:lpstr>Junktoren</vt:lpstr>
      <vt:lpstr>Junktoren</vt:lpstr>
      <vt:lpstr>Junktoren</vt:lpstr>
      <vt:lpstr>Junktoren</vt:lpstr>
      <vt:lpstr>Junktoren</vt:lpstr>
      <vt:lpstr>Junktoren</vt:lpstr>
      <vt:lpstr>Wertungen</vt:lpstr>
      <vt:lpstr>Atomare Wertungen</vt:lpstr>
      <vt:lpstr>Tautologien</vt:lpstr>
      <vt:lpstr>Tautologien</vt:lpstr>
      <vt:lpstr>Tautologien</vt:lpstr>
      <vt:lpstr>Semantische Konsequenz</vt:lpstr>
      <vt:lpstr>Substitution</vt:lpstr>
      <vt:lpstr>Substitution</vt:lpstr>
      <vt:lpstr>Substitutionstheorem</vt:lpstr>
      <vt:lpstr>Substitutionstheorem</vt:lpstr>
      <vt:lpstr>Substitutionstheorem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Semantik der Aussagenlogik</dc:title>
  <dc:creator>Philipp Lesi</dc:creator>
  <cp:lastModifiedBy>Philipp Lesi</cp:lastModifiedBy>
  <cp:revision>7</cp:revision>
  <dcterms:created xsi:type="dcterms:W3CDTF">2024-03-04T11:16:35Z</dcterms:created>
  <dcterms:modified xsi:type="dcterms:W3CDTF">2024-03-05T09:13:27Z</dcterms:modified>
</cp:coreProperties>
</file>